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7" r:id="rId3"/>
    <p:sldId id="258" r:id="rId4"/>
    <p:sldId id="259" r:id="rId5"/>
    <p:sldId id="260" r:id="rId6"/>
    <p:sldId id="284" r:id="rId7"/>
    <p:sldId id="288" r:id="rId8"/>
    <p:sldId id="287" r:id="rId9"/>
    <p:sldId id="289" r:id="rId10"/>
    <p:sldId id="261" r:id="rId11"/>
    <p:sldId id="262" r:id="rId12"/>
    <p:sldId id="263" r:id="rId13"/>
    <p:sldId id="264" r:id="rId14"/>
    <p:sldId id="266" r:id="rId15"/>
    <p:sldId id="285" r:id="rId16"/>
    <p:sldId id="286" r:id="rId17"/>
    <p:sldId id="269" r:id="rId18"/>
    <p:sldId id="270" r:id="rId19"/>
    <p:sldId id="276" r:id="rId20"/>
    <p:sldId id="271" r:id="rId21"/>
    <p:sldId id="272" r:id="rId22"/>
    <p:sldId id="273" r:id="rId23"/>
    <p:sldId id="274" r:id="rId24"/>
    <p:sldId id="275" r:id="rId25"/>
    <p:sldId id="267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68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90" d="100"/>
          <a:sy n="90" d="100"/>
        </p:scale>
        <p:origin x="-510" y="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946"/>
    </p:cViewPr>
  </p:sorterViewPr>
  <p:notesViewPr>
    <p:cSldViewPr>
      <p:cViewPr varScale="1">
        <p:scale>
          <a:sx n="56" d="100"/>
          <a:sy n="56" d="100"/>
        </p:scale>
        <p:origin x="-254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E07348-324D-47BC-AD77-20F648A1DFD4}" type="datetimeFigureOut">
              <a:rPr lang="en-GB" smtClean="0"/>
              <a:t>13/01/2015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A3C49-B81E-495D-886E-0ADEFC71A4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1359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E62E69-725D-48A6-8A4F-A20185822E65}" type="datetimeFigureOut">
              <a:rPr lang="en-GB" smtClean="0"/>
              <a:t>13/01/2015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7F8051-CE0D-49D2-B970-5515CAC53D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038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F8051-CE0D-49D2-B970-5515CAC53D2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F8051-CE0D-49D2-B970-5515CAC53D2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F8051-CE0D-49D2-B970-5515CAC53D2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F8051-CE0D-49D2-B970-5515CAC53D2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F8051-CE0D-49D2-B970-5515CAC53D2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F8051-CE0D-49D2-B970-5515CAC53D2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F8051-CE0D-49D2-B970-5515CAC53D2C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F8051-CE0D-49D2-B970-5515CAC53D2C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F8051-CE0D-49D2-B970-5515CAC53D2C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F8051-CE0D-49D2-B970-5515CAC53D2C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F8051-CE0D-49D2-B970-5515CAC53D2C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F8051-CE0D-49D2-B970-5515CAC53D2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F8051-CE0D-49D2-B970-5515CAC53D2C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F8051-CE0D-49D2-B970-5515CAC53D2C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F8051-CE0D-49D2-B970-5515CAC53D2C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F8051-CE0D-49D2-B970-5515CAC53D2C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F8051-CE0D-49D2-B970-5515CAC53D2C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F8051-CE0D-49D2-B970-5515CAC53D2C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F8051-CE0D-49D2-B970-5515CAC53D2C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F8051-CE0D-49D2-B970-5515CAC53D2C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F8051-CE0D-49D2-B970-5515CAC53D2C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F8051-CE0D-49D2-B970-5515CAC53D2C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F8051-CE0D-49D2-B970-5515CAC53D2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F8051-CE0D-49D2-B970-5515CAC53D2C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F8051-CE0D-49D2-B970-5515CAC53D2C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F8051-CE0D-49D2-B970-5515CAC53D2C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F8051-CE0D-49D2-B970-5515CAC53D2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F8051-CE0D-49D2-B970-5515CAC53D2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F8051-CE0D-49D2-B970-5515CAC53D2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F8051-CE0D-49D2-B970-5515CAC53D2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F8051-CE0D-49D2-B970-5515CAC53D2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F8051-CE0D-49D2-B970-5515CAC53D2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50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64849-CE02-40EE-A1B4-1E0C3E826BC6}" type="datetime1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Dept. of Computer and Software Engineering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5BB61-3791-49A8-AFB4-459291FBAF47}" type="datetime1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Dept. of Computer and Software Engineering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1B7B2-E283-4149-9AB3-A5E27B5D34CA}" type="datetime1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Dept. of Computer and Software Engineering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4172F-CE9A-452C-8CC4-C71B12E62DAC}" type="datetime1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Dept. of Computer and Software Engineering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EB394-6189-420F-8C6B-F7B4C7A9576B}" type="datetime1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Dept. of Computer and Software Engineering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48D49-E359-48C4-9F9C-07236263E020}" type="datetime1">
              <a:rPr lang="en-US" smtClean="0"/>
              <a:t>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Dept. of Computer and Software Engineering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58CFA-5A4D-48EC-9E04-99D929996877}" type="datetime1">
              <a:rPr lang="en-US" smtClean="0"/>
              <a:t>1/13/2015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Dept. of Computer and Software Engineering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BA330-578D-4EE7-A316-AB039137CA5B}" type="datetime1">
              <a:rPr lang="en-US" smtClean="0"/>
              <a:t>1/13/2015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Dept. of Computer and Software Engineering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9418E-79AE-4EE1-B47A-DC74A414A314}" type="datetime1">
              <a:rPr lang="en-US" smtClean="0"/>
              <a:t>1/13/2015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Dept. of Computer and Software Engineering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BFD0C-2A47-4FBF-BC47-354A10F16B2E}" type="datetime1">
              <a:rPr lang="en-US" smtClean="0"/>
              <a:t>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Dept. of Computer and Software Engineering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DC9DA-F811-4904-8C4F-B31D84B47533}" type="datetime1">
              <a:rPr lang="en-US" smtClean="0"/>
              <a:t>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Dept. of Computer and Software Engineering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31F60-32E9-4406-ABC8-6FF35C8DA07A}" type="datetime1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Dept. of Computer and Software Engineering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Engineer.College1" TargetMode="External"/><Relationship Id="rId2" Type="http://schemas.openxmlformats.org/officeDocument/2006/relationships/hyperlink" Target="http://www.engineering.uodiyala.edu.iq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" y="1905000"/>
            <a:ext cx="8305800" cy="4800600"/>
          </a:xfrm>
        </p:spPr>
        <p:txBody>
          <a:bodyPr>
            <a:normAutofit fontScale="70000" lnSpcReduction="20000"/>
          </a:bodyPr>
          <a:lstStyle/>
          <a:p>
            <a:endParaRPr lang="en-US" sz="7100" b="1" dirty="0" smtClean="0">
              <a:solidFill>
                <a:schemeClr val="tx1"/>
              </a:solidFill>
            </a:endParaRPr>
          </a:p>
          <a:p>
            <a:r>
              <a:rPr lang="en-US" sz="7100" b="1" dirty="0" smtClean="0">
                <a:solidFill>
                  <a:schemeClr val="tx1"/>
                </a:solidFill>
              </a:rPr>
              <a:t>Digital Signal Processing</a:t>
            </a:r>
          </a:p>
          <a:p>
            <a:endParaRPr lang="en-US" sz="4800" b="1" dirty="0">
              <a:solidFill>
                <a:schemeClr val="tx1"/>
              </a:solidFill>
            </a:endParaRPr>
          </a:p>
          <a:p>
            <a:r>
              <a:rPr lang="en-US" sz="2600" b="1" dirty="0" smtClean="0">
                <a:solidFill>
                  <a:schemeClr val="tx1"/>
                </a:solidFill>
              </a:rPr>
              <a:t>Course Instructor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Dr. Ali J. Abboud</a:t>
            </a:r>
          </a:p>
          <a:p>
            <a:endParaRPr lang="en-US" sz="3000" b="1" i="1" u="sng" dirty="0" smtClean="0">
              <a:solidFill>
                <a:schemeClr val="tx1"/>
              </a:solidFill>
            </a:endParaRPr>
          </a:p>
          <a:p>
            <a:r>
              <a:rPr lang="en-US" sz="4100" b="1" i="1" u="sng" dirty="0" smtClean="0">
                <a:solidFill>
                  <a:srgbClr val="FF0000"/>
                </a:solidFill>
              </a:rPr>
              <a:t>Lecture No. </a:t>
            </a:r>
            <a:r>
              <a:rPr lang="en-US" sz="4100" b="1" i="1" u="sng" dirty="0" smtClean="0">
                <a:solidFill>
                  <a:srgbClr val="FF0000"/>
                </a:solidFill>
              </a:rPr>
              <a:t>1: Introduction</a:t>
            </a:r>
            <a:endParaRPr lang="en-US" sz="4100" b="1" i="1" u="sng" dirty="0" smtClean="0">
              <a:solidFill>
                <a:srgbClr val="FF0000"/>
              </a:solidFill>
            </a:endParaRPr>
          </a:p>
          <a:p>
            <a:endParaRPr lang="en-US" sz="2400" b="1" dirty="0" smtClean="0">
              <a:solidFill>
                <a:schemeClr val="tx1"/>
              </a:solidFill>
            </a:endParaRPr>
          </a:p>
          <a:p>
            <a:r>
              <a:rPr lang="en-US" sz="2400" b="1" dirty="0" smtClean="0">
                <a:solidFill>
                  <a:schemeClr val="tx1"/>
                </a:solidFill>
              </a:rPr>
              <a:t>Third Class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Department of Computer and Software Engineering</a:t>
            </a:r>
          </a:p>
          <a:p>
            <a:endParaRPr lang="en-US" sz="2400" b="1" dirty="0" smtClean="0">
              <a:solidFill>
                <a:schemeClr val="tx1"/>
              </a:solidFill>
            </a:endParaRPr>
          </a:p>
          <a:p>
            <a:r>
              <a:rPr lang="en-GB" sz="1600" b="1" dirty="0" smtClean="0">
                <a:solidFill>
                  <a:schemeClr val="tx1"/>
                </a:solidFill>
                <a:hlinkClick r:id="rId2"/>
              </a:rPr>
              <a:t>http://www.engineering.uodiyala.edu.iq/</a:t>
            </a:r>
            <a:endParaRPr lang="en-GB" sz="1600" b="1" dirty="0" smtClean="0">
              <a:solidFill>
                <a:schemeClr val="tx1"/>
              </a:solidFill>
            </a:endParaRPr>
          </a:p>
          <a:p>
            <a:r>
              <a:rPr lang="en-GB" sz="1600" b="1" dirty="0" smtClean="0">
                <a:solidFill>
                  <a:schemeClr val="tx1"/>
                </a:solidFill>
                <a:hlinkClick r:id="rId3"/>
              </a:rPr>
              <a:t>https</a:t>
            </a:r>
            <a:r>
              <a:rPr lang="en-GB" sz="1600" b="1" dirty="0">
                <a:solidFill>
                  <a:schemeClr val="tx1"/>
                </a:solidFill>
                <a:hlinkClick r:id="rId3"/>
              </a:rPr>
              <a:t>://</a:t>
            </a:r>
            <a:r>
              <a:rPr lang="en-GB" sz="1600" b="1" dirty="0" smtClean="0">
                <a:solidFill>
                  <a:schemeClr val="tx1"/>
                </a:solidFill>
                <a:hlinkClick r:id="rId3"/>
              </a:rPr>
              <a:t>www.facebook.com/Engineer.College1</a:t>
            </a:r>
            <a:endParaRPr lang="en-GB" sz="1600" b="1" dirty="0" smtClean="0">
              <a:solidFill>
                <a:schemeClr val="tx1"/>
              </a:solidFill>
            </a:endParaRPr>
          </a:p>
          <a:p>
            <a:endParaRPr lang="en-GB" sz="24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2296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695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n-GB" sz="3200" dirty="0" smtClean="0"/>
              <a:t>             </a:t>
            </a:r>
            <a:r>
              <a:rPr lang="en-GB" sz="3200" b="1" dirty="0" smtClean="0"/>
              <a:t>The Concepts of Signals and Systems</a:t>
            </a:r>
            <a:endParaRPr lang="en-GB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724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800" dirty="0" smtClean="0"/>
              <a:t>The </a:t>
            </a:r>
            <a:r>
              <a:rPr lang="en-US" sz="2800" dirty="0"/>
              <a:t>most convenient mathematical representation of a signal is via the concept of a function, say </a:t>
            </a:r>
            <a:r>
              <a:rPr lang="en-US" sz="3100" b="1" i="1" dirty="0"/>
              <a:t>x</a:t>
            </a:r>
            <a:r>
              <a:rPr lang="en-US" sz="3100" b="1" dirty="0"/>
              <a:t>(</a:t>
            </a:r>
            <a:r>
              <a:rPr lang="en-US" sz="3100" b="1" i="1" dirty="0"/>
              <a:t>t</a:t>
            </a:r>
            <a:r>
              <a:rPr lang="en-US" sz="3100" b="1" dirty="0"/>
              <a:t>)</a:t>
            </a:r>
            <a:r>
              <a:rPr lang="en-US" sz="2800" dirty="0"/>
              <a:t>. In this notation:</a:t>
            </a:r>
          </a:p>
          <a:p>
            <a:pPr marL="0" indent="0">
              <a:buNone/>
            </a:pPr>
            <a:r>
              <a:rPr lang="en-US" sz="2800" i="1" dirty="0" smtClean="0"/>
              <a:t>       </a:t>
            </a:r>
          </a:p>
          <a:p>
            <a:pPr marL="0" indent="0">
              <a:buNone/>
            </a:pPr>
            <a:r>
              <a:rPr lang="en-US" sz="2800" i="1" dirty="0" smtClean="0"/>
              <a:t>      </a:t>
            </a:r>
            <a:r>
              <a:rPr lang="en-US" sz="2800" b="1" i="1" dirty="0" smtClean="0"/>
              <a:t>x</a:t>
            </a:r>
            <a:r>
              <a:rPr lang="en-US" sz="2800" i="1" dirty="0" smtClean="0"/>
              <a:t>    </a:t>
            </a:r>
            <a:r>
              <a:rPr lang="en-US" sz="2800" dirty="0" smtClean="0"/>
              <a:t>represents </a:t>
            </a:r>
            <a:r>
              <a:rPr lang="en-US" sz="2800" dirty="0"/>
              <a:t>the dependent variable (e.g. voltage, pressure, etc.)</a:t>
            </a:r>
          </a:p>
          <a:p>
            <a:pPr marL="0" indent="0">
              <a:buNone/>
            </a:pPr>
            <a:r>
              <a:rPr lang="en-US" sz="2800" i="1" dirty="0" smtClean="0"/>
              <a:t>      </a:t>
            </a:r>
            <a:r>
              <a:rPr lang="en-US" sz="2800" b="1" i="1" dirty="0" smtClean="0"/>
              <a:t>t</a:t>
            </a:r>
            <a:r>
              <a:rPr lang="en-US" sz="2800" i="1" dirty="0" smtClean="0"/>
              <a:t>    </a:t>
            </a:r>
            <a:r>
              <a:rPr lang="en-US" sz="2800" dirty="0" smtClean="0"/>
              <a:t>represents </a:t>
            </a:r>
            <a:r>
              <a:rPr lang="en-US" sz="2800" dirty="0"/>
              <a:t>the independent variable (e.g. time, space, etc</a:t>
            </a:r>
            <a:r>
              <a:rPr lang="en-US" sz="2800" dirty="0" smtClean="0"/>
              <a:t>.).</a:t>
            </a:r>
          </a:p>
          <a:p>
            <a:pPr marL="0" indent="0">
              <a:buNone/>
            </a:pPr>
            <a:endParaRPr lang="en-US" sz="2800" dirty="0"/>
          </a:p>
          <a:p>
            <a:pPr algn="just">
              <a:buFont typeface="Wingdings" pitchFamily="2" charset="2"/>
              <a:buChar char="Ø"/>
            </a:pPr>
            <a:r>
              <a:rPr lang="en-US" sz="2800" dirty="0"/>
              <a:t>Depending on the nature of the independent and dependent </a:t>
            </a:r>
            <a:r>
              <a:rPr lang="en-US" sz="2800" dirty="0" smtClean="0"/>
              <a:t>variables, different </a:t>
            </a:r>
            <a:r>
              <a:rPr lang="en-US" sz="2800" dirty="0"/>
              <a:t>types of signals can be identified such as:</a:t>
            </a:r>
          </a:p>
          <a:p>
            <a:pPr indent="19050">
              <a:buFont typeface="Wingdings" pitchFamily="2" charset="2"/>
              <a:buChar char="ü"/>
            </a:pPr>
            <a:r>
              <a:rPr lang="en-GB" sz="2800" dirty="0" smtClean="0"/>
              <a:t>  Analog </a:t>
            </a:r>
            <a:r>
              <a:rPr lang="en-GB" sz="2800" dirty="0"/>
              <a:t>signals</a:t>
            </a:r>
          </a:p>
          <a:p>
            <a:pPr indent="19050">
              <a:buFont typeface="Wingdings" pitchFamily="2" charset="2"/>
              <a:buChar char="ü"/>
            </a:pPr>
            <a:r>
              <a:rPr lang="en-GB" sz="2800" dirty="0" smtClean="0"/>
              <a:t>  Discrete </a:t>
            </a:r>
            <a:r>
              <a:rPr lang="en-GB" sz="2800" dirty="0"/>
              <a:t>signals</a:t>
            </a:r>
          </a:p>
          <a:p>
            <a:pPr indent="19050">
              <a:buFont typeface="Wingdings" pitchFamily="2" charset="2"/>
              <a:buChar char="ü"/>
            </a:pPr>
            <a:r>
              <a:rPr lang="en-GB" sz="2800" dirty="0" smtClean="0"/>
              <a:t>  Digital </a:t>
            </a:r>
            <a:r>
              <a:rPr lang="en-GB" sz="2800" dirty="0"/>
              <a:t>signals</a:t>
            </a:r>
          </a:p>
          <a:p>
            <a:pPr indent="19050">
              <a:buFont typeface="Wingdings" pitchFamily="2" charset="2"/>
              <a:buChar char="ü"/>
            </a:pPr>
            <a:r>
              <a:rPr lang="en-GB" sz="2800" dirty="0" smtClean="0"/>
              <a:t>  Multi-channel </a:t>
            </a:r>
            <a:r>
              <a:rPr lang="en-GB" sz="2800" dirty="0"/>
              <a:t>signals</a:t>
            </a:r>
          </a:p>
          <a:p>
            <a:pPr indent="19050">
              <a:buFont typeface="Wingdings" pitchFamily="2" charset="2"/>
              <a:buChar char="ü"/>
            </a:pPr>
            <a:r>
              <a:rPr lang="en-GB" sz="2800" dirty="0" smtClean="0"/>
              <a:t>  Multi-dimensional signals</a:t>
            </a:r>
            <a:r>
              <a:rPr lang="en-US" sz="2800" dirty="0" smtClean="0"/>
              <a:t>   </a:t>
            </a:r>
          </a:p>
          <a:p>
            <a:endParaRPr lang="en-US" sz="2800" dirty="0" smtClean="0"/>
          </a:p>
          <a:p>
            <a:pPr marL="0" indent="0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10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3246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79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n-GB" sz="3200" dirty="0" smtClean="0"/>
              <a:t>             </a:t>
            </a:r>
            <a:r>
              <a:rPr lang="en-GB" sz="3200" b="1" dirty="0" smtClean="0"/>
              <a:t>The Concepts of Signals and Systems</a:t>
            </a:r>
            <a:endParaRPr lang="en-GB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7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-361950" algn="just">
              <a:tabLst>
                <a:tab pos="542925" algn="l"/>
              </a:tabLst>
            </a:pPr>
            <a:r>
              <a:rPr lang="en-GB" sz="2400" b="1" dirty="0" smtClean="0"/>
              <a:t>System</a:t>
            </a:r>
            <a:r>
              <a:rPr lang="en-GB" sz="2400" dirty="0" smtClean="0"/>
              <a:t>:  </a:t>
            </a:r>
            <a:r>
              <a:rPr lang="en-US" sz="2400" dirty="0" smtClean="0"/>
              <a:t>A </a:t>
            </a:r>
            <a:r>
              <a:rPr lang="en-US" sz="2400" dirty="0"/>
              <a:t>physical entity that operates on a set of primary signals (the inputs) to produce </a:t>
            </a:r>
            <a:r>
              <a:rPr lang="en-US" sz="2400" dirty="0" smtClean="0"/>
              <a:t>a corresponding </a:t>
            </a:r>
            <a:r>
              <a:rPr lang="en-US" sz="2400" dirty="0"/>
              <a:t>set of resultant signals (the output).</a:t>
            </a:r>
          </a:p>
          <a:p>
            <a:pPr algn="just"/>
            <a:r>
              <a:rPr lang="en-US" sz="2400" b="1" dirty="0"/>
              <a:t>The operations, or processing, may take several forms</a:t>
            </a:r>
            <a:r>
              <a:rPr lang="en-US" sz="2400" dirty="0"/>
              <a:t>: modification, combination, decomposition, filtering, extraction of parameters, etc.</a:t>
            </a:r>
          </a:p>
          <a:p>
            <a:pPr algn="just"/>
            <a:r>
              <a:rPr lang="en-GB" sz="2400" b="1" dirty="0"/>
              <a:t>System </a:t>
            </a:r>
            <a:r>
              <a:rPr lang="en-GB" sz="2400" b="1" dirty="0" smtClean="0"/>
              <a:t>characterization</a:t>
            </a:r>
            <a:r>
              <a:rPr lang="en-GB" sz="2400" dirty="0" smtClean="0"/>
              <a:t>: </a:t>
            </a:r>
            <a:r>
              <a:rPr lang="en-US" sz="2400" dirty="0" smtClean="0"/>
              <a:t>a </a:t>
            </a:r>
            <a:r>
              <a:rPr lang="en-US" sz="2400" dirty="0"/>
              <a:t>system can be represented mathematically as a transformation between two signal </a:t>
            </a:r>
            <a:r>
              <a:rPr lang="en-US" sz="2400" dirty="0" smtClean="0"/>
              <a:t>sets , as </a:t>
            </a:r>
            <a:r>
              <a:rPr lang="en-US" sz="2400" dirty="0"/>
              <a:t>in </a:t>
            </a:r>
            <a:r>
              <a:rPr lang="en-US" sz="2400" b="1" i="1" dirty="0"/>
              <a:t>x</a:t>
            </a:r>
            <a:r>
              <a:rPr lang="en-US" sz="2400" b="1" dirty="0"/>
              <a:t>[</a:t>
            </a:r>
            <a:r>
              <a:rPr lang="en-US" sz="2400" b="1" i="1" dirty="0"/>
              <a:t>n</a:t>
            </a:r>
            <a:r>
              <a:rPr lang="en-US" sz="2400" b="1" dirty="0"/>
              <a:t>] → y[n]: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11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3246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257800"/>
            <a:ext cx="330517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002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n-GB" sz="3200" dirty="0" smtClean="0"/>
              <a:t>             </a:t>
            </a:r>
            <a:r>
              <a:rPr lang="en-GB" sz="3200" b="1" dirty="0" smtClean="0"/>
              <a:t>The Concepts of Signals and Systems</a:t>
            </a:r>
            <a:endParaRPr lang="en-GB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7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12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3246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1685131"/>
            <a:ext cx="8686801" cy="455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570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n-GB" sz="3200" dirty="0" smtClean="0"/>
              <a:t>             </a:t>
            </a:r>
            <a:r>
              <a:rPr lang="en-GB" sz="3200" b="1" dirty="0" smtClean="0"/>
              <a:t>The Concepts of Signals and Systems</a:t>
            </a:r>
            <a:endParaRPr lang="en-GB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7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13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3246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600200"/>
            <a:ext cx="8438706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849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en-GB" sz="3200" dirty="0" smtClean="0"/>
              <a:t>     </a:t>
            </a:r>
            <a:br>
              <a:rPr lang="en-GB" sz="3200" dirty="0" smtClean="0"/>
            </a:br>
            <a:r>
              <a:rPr lang="en-GB" sz="3200" b="1" dirty="0"/>
              <a:t> </a:t>
            </a:r>
            <a:r>
              <a:rPr lang="en-GB" sz="3200" b="1" dirty="0" smtClean="0"/>
              <a:t>           Basic </a:t>
            </a:r>
            <a:r>
              <a:rPr lang="en-GB" sz="3200" b="1" dirty="0"/>
              <a:t>components of a DSP System</a:t>
            </a:r>
            <a:r>
              <a:rPr lang="ar-SA" sz="3200" dirty="0"/>
              <a:t/>
            </a:r>
            <a:br>
              <a:rPr lang="ar-SA" sz="3200" dirty="0"/>
            </a:br>
            <a:endParaRPr lang="en-GB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724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dirty="0" smtClean="0"/>
              <a:t>In </a:t>
            </a:r>
            <a:r>
              <a:rPr lang="en-US" sz="2400" dirty="0"/>
              <a:t>its most general form, a DSP system will consist of three main components, as illustrated below:</a:t>
            </a:r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pPr algn="just"/>
            <a:r>
              <a:rPr lang="en-US" sz="2400" dirty="0"/>
              <a:t>The analog-to-digital (A/D) converter transforms the analog signal </a:t>
            </a:r>
            <a:r>
              <a:rPr lang="en-US" sz="2400" i="1" dirty="0"/>
              <a:t>x</a:t>
            </a:r>
            <a:r>
              <a:rPr lang="en-US" sz="2400" i="1" baseline="-25000" dirty="0"/>
              <a:t>c</a:t>
            </a:r>
            <a:r>
              <a:rPr lang="en-US" sz="2400" dirty="0"/>
              <a:t>(</a:t>
            </a:r>
            <a:r>
              <a:rPr lang="en-US" sz="2400" i="1" dirty="0"/>
              <a:t>t</a:t>
            </a:r>
            <a:r>
              <a:rPr lang="en-US" sz="2400" dirty="0"/>
              <a:t>) at the system input into a digital signal </a:t>
            </a:r>
            <a:r>
              <a:rPr lang="en-US" sz="2400" i="1" dirty="0"/>
              <a:t>x</a:t>
            </a:r>
            <a:r>
              <a:rPr lang="en-US" sz="2400" i="1" baseline="-25000" dirty="0"/>
              <a:t>d</a:t>
            </a:r>
            <a:r>
              <a:rPr lang="en-US" sz="2400" dirty="0"/>
              <a:t>[</a:t>
            </a:r>
            <a:r>
              <a:rPr lang="en-US" sz="2400" i="1" dirty="0"/>
              <a:t>n</a:t>
            </a:r>
            <a:r>
              <a:rPr lang="en-US" sz="2400" dirty="0"/>
              <a:t>].</a:t>
            </a:r>
          </a:p>
          <a:p>
            <a:pPr algn="just"/>
            <a:r>
              <a:rPr lang="en-US" sz="2400" dirty="0"/>
              <a:t>The digital system performs the desired operations on the digital signal </a:t>
            </a:r>
            <a:r>
              <a:rPr lang="en-US" sz="2400" i="1" dirty="0"/>
              <a:t>x</a:t>
            </a:r>
            <a:r>
              <a:rPr lang="en-US" sz="2400" i="1" baseline="-25000" dirty="0"/>
              <a:t>d </a:t>
            </a:r>
            <a:r>
              <a:rPr lang="en-US" sz="2400" dirty="0"/>
              <a:t>[</a:t>
            </a:r>
            <a:r>
              <a:rPr lang="en-US" sz="2400" i="1" dirty="0"/>
              <a:t>n</a:t>
            </a:r>
            <a:r>
              <a:rPr lang="en-US" sz="2400" dirty="0"/>
              <a:t>] and produces a corresponding output </a:t>
            </a:r>
            <a:r>
              <a:rPr lang="en-US" sz="2400" i="1" dirty="0"/>
              <a:t>y</a:t>
            </a:r>
            <a:r>
              <a:rPr lang="en-US" sz="2400" i="1" baseline="-25000" dirty="0"/>
              <a:t>d </a:t>
            </a:r>
            <a:r>
              <a:rPr lang="en-US" sz="2400" dirty="0"/>
              <a:t>[</a:t>
            </a:r>
            <a:r>
              <a:rPr lang="en-US" sz="2400" i="1" dirty="0"/>
              <a:t>n</a:t>
            </a:r>
            <a:r>
              <a:rPr lang="en-US" sz="2400" dirty="0"/>
              <a:t>] also in digital form.</a:t>
            </a:r>
          </a:p>
          <a:p>
            <a:pPr algn="just"/>
            <a:r>
              <a:rPr lang="en-US" sz="2400" dirty="0"/>
              <a:t>The digital-to-analog (D/A) converter transforms the digital output   </a:t>
            </a:r>
            <a:r>
              <a:rPr lang="en-US" sz="2400" i="1" dirty="0"/>
              <a:t>y</a:t>
            </a:r>
            <a:r>
              <a:rPr lang="en-US" sz="2400" i="1" baseline="-25000" dirty="0"/>
              <a:t>d </a:t>
            </a:r>
            <a:r>
              <a:rPr lang="en-US" sz="2400" dirty="0"/>
              <a:t>[</a:t>
            </a:r>
            <a:r>
              <a:rPr lang="en-US" sz="2400" i="1" dirty="0"/>
              <a:t>n</a:t>
            </a:r>
            <a:r>
              <a:rPr lang="en-US" sz="2400" dirty="0"/>
              <a:t>] into an analog signal </a:t>
            </a:r>
            <a:r>
              <a:rPr lang="en-US" sz="2400" i="1" dirty="0"/>
              <a:t>y</a:t>
            </a:r>
            <a:r>
              <a:rPr lang="en-US" sz="2400" i="1" baseline="-25000" dirty="0"/>
              <a:t>c </a:t>
            </a:r>
            <a:r>
              <a:rPr lang="en-US" sz="2400" dirty="0"/>
              <a:t>(</a:t>
            </a:r>
            <a:r>
              <a:rPr lang="en-US" sz="2400" i="1" dirty="0"/>
              <a:t>t</a:t>
            </a:r>
            <a:r>
              <a:rPr lang="en-US" sz="2400" dirty="0"/>
              <a:t>) suitable for interfacing with the outside world</a:t>
            </a:r>
            <a:r>
              <a:rPr lang="en-US" sz="2400" dirty="0" smtClean="0"/>
              <a:t>.</a:t>
            </a: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14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3246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2438400"/>
            <a:ext cx="7620001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06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en-GB" sz="3200" dirty="0" smtClean="0"/>
              <a:t>     </a:t>
            </a:r>
            <a:br>
              <a:rPr lang="en-GB" sz="3200" dirty="0" smtClean="0"/>
            </a:br>
            <a:r>
              <a:rPr lang="en-GB" sz="3200" b="1" dirty="0"/>
              <a:t> </a:t>
            </a:r>
            <a:r>
              <a:rPr lang="en-GB" sz="3200" b="1" dirty="0" smtClean="0"/>
              <a:t>           Basic </a:t>
            </a:r>
            <a:r>
              <a:rPr lang="en-GB" sz="3200" b="1" dirty="0"/>
              <a:t>components of a DSP System</a:t>
            </a:r>
            <a:r>
              <a:rPr lang="ar-SA" sz="3200" dirty="0"/>
              <a:t/>
            </a:r>
            <a:br>
              <a:rPr lang="ar-SA" sz="3200" dirty="0"/>
            </a:br>
            <a:endParaRPr lang="en-GB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7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15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3246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06" y="1524000"/>
            <a:ext cx="8401493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642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en-GB" sz="3200" dirty="0" smtClean="0"/>
              <a:t>     </a:t>
            </a:r>
            <a:br>
              <a:rPr lang="en-GB" sz="3200" dirty="0" smtClean="0"/>
            </a:br>
            <a:r>
              <a:rPr lang="en-GB" sz="3200" b="1" dirty="0"/>
              <a:t> </a:t>
            </a:r>
            <a:r>
              <a:rPr lang="en-GB" sz="3200" b="1" dirty="0" smtClean="0"/>
              <a:t>           Basic </a:t>
            </a:r>
            <a:r>
              <a:rPr lang="en-GB" sz="3200" b="1" dirty="0"/>
              <a:t>components of a DSP System</a:t>
            </a:r>
            <a:r>
              <a:rPr lang="ar-SA" sz="3200" dirty="0"/>
              <a:t/>
            </a:r>
            <a:br>
              <a:rPr lang="ar-SA" sz="3200" dirty="0"/>
            </a:br>
            <a:endParaRPr lang="en-GB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7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16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3246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31" y="1600200"/>
            <a:ext cx="8339469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621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n-GB" sz="3200" dirty="0"/>
              <a:t>             </a:t>
            </a:r>
            <a:r>
              <a:rPr lang="en-GB" sz="3200" b="1" dirty="0"/>
              <a:t>DSP Implementation –Analog/Digital Conversion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7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b="1" dirty="0"/>
              <a:t>To implement DSP we must be able to</a:t>
            </a:r>
            <a:r>
              <a:rPr lang="en-GB" sz="2800" dirty="0"/>
              <a:t>: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 algn="just">
              <a:buNone/>
            </a:pPr>
            <a:r>
              <a:rPr lang="en-GB" sz="2400" b="1" dirty="0"/>
              <a:t> </a:t>
            </a:r>
            <a:r>
              <a:rPr lang="en-GB" sz="2400" b="1" dirty="0" smtClean="0"/>
              <a:t>    </a:t>
            </a:r>
          </a:p>
          <a:p>
            <a:pPr marL="0" indent="0" algn="just">
              <a:buNone/>
            </a:pPr>
            <a:r>
              <a:rPr lang="en-GB" sz="1800" b="1" dirty="0" smtClean="0"/>
              <a:t>(1) perform </a:t>
            </a:r>
            <a:r>
              <a:rPr lang="en-GB" sz="1800" b="1" dirty="0"/>
              <a:t>numerical operations including, for </a:t>
            </a:r>
            <a:r>
              <a:rPr lang="en-GB" sz="1800" b="1" dirty="0" smtClean="0"/>
              <a:t>example</a:t>
            </a:r>
            <a:r>
              <a:rPr lang="en-GB" sz="1800" b="1" dirty="0"/>
              <a:t>, </a:t>
            </a:r>
            <a:r>
              <a:rPr lang="en-GB" sz="1800" b="1" dirty="0" smtClean="0"/>
              <a:t> additions</a:t>
            </a:r>
            <a:r>
              <a:rPr lang="en-GB" sz="1800" b="1" dirty="0"/>
              <a:t>, multiplications, </a:t>
            </a:r>
            <a:r>
              <a:rPr lang="en-GB" sz="1800" b="1" dirty="0" smtClean="0"/>
              <a:t> </a:t>
            </a:r>
          </a:p>
          <a:p>
            <a:pPr marL="0" indent="0" algn="just">
              <a:buNone/>
            </a:pPr>
            <a:r>
              <a:rPr lang="en-GB" sz="1800" b="1" dirty="0"/>
              <a:t> </a:t>
            </a:r>
            <a:r>
              <a:rPr lang="en-GB" sz="1800" b="1" dirty="0" smtClean="0"/>
              <a:t>     data </a:t>
            </a:r>
            <a:r>
              <a:rPr lang="en-GB" sz="1800" b="1" dirty="0"/>
              <a:t>transfers </a:t>
            </a:r>
            <a:r>
              <a:rPr lang="en-GB" sz="1800" b="1" dirty="0" smtClean="0"/>
              <a:t> and </a:t>
            </a:r>
            <a:r>
              <a:rPr lang="en-GB" sz="1800" b="1" dirty="0"/>
              <a:t>logical </a:t>
            </a:r>
            <a:r>
              <a:rPr lang="en-GB" sz="1800" b="1" dirty="0" smtClean="0"/>
              <a:t> operations  either </a:t>
            </a:r>
            <a:r>
              <a:rPr lang="en-GB" sz="1800" b="1" dirty="0"/>
              <a:t>using computer or special-purpose  </a:t>
            </a:r>
            <a:r>
              <a:rPr lang="en-GB" sz="1800" b="1" dirty="0" smtClean="0"/>
              <a:t> </a:t>
            </a:r>
          </a:p>
          <a:p>
            <a:pPr marL="0" indent="0" algn="just">
              <a:buNone/>
            </a:pPr>
            <a:r>
              <a:rPr lang="en-GB" sz="1800" b="1" dirty="0"/>
              <a:t> </a:t>
            </a:r>
            <a:r>
              <a:rPr lang="en-GB" sz="1800" b="1" dirty="0" smtClean="0"/>
              <a:t>      hardware.</a:t>
            </a:r>
          </a:p>
          <a:p>
            <a:pPr marL="0" indent="0" algn="just">
              <a:buNone/>
            </a:pPr>
            <a:endParaRPr lang="en-US" sz="1800" b="1" dirty="0"/>
          </a:p>
          <a:p>
            <a:pPr marL="0" indent="0" algn="just">
              <a:buNone/>
            </a:pPr>
            <a:endParaRPr lang="en-US" sz="1800" b="1" dirty="0" smtClean="0"/>
          </a:p>
          <a:p>
            <a:pPr marL="0" indent="0" algn="just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GB" sz="1800" b="1" dirty="0" smtClean="0"/>
              <a:t>(2</a:t>
            </a:r>
            <a:r>
              <a:rPr lang="en-GB" sz="1800" b="1" dirty="0"/>
              <a:t>) </a:t>
            </a:r>
            <a:r>
              <a:rPr lang="en-GB" sz="1800" b="1" dirty="0" smtClean="0"/>
              <a:t> convert </a:t>
            </a:r>
            <a:r>
              <a:rPr lang="en-GB" sz="1800" b="1" dirty="0"/>
              <a:t>the digital information, after being processed  back to an analog  signal </a:t>
            </a:r>
            <a:r>
              <a:rPr lang="en-GB" sz="1800" b="1" dirty="0" smtClean="0"/>
              <a:t>– </a:t>
            </a:r>
          </a:p>
          <a:p>
            <a:pPr marL="0" indent="0">
              <a:buNone/>
            </a:pPr>
            <a:r>
              <a:rPr lang="en-GB" sz="1800" b="1" dirty="0"/>
              <a:t> </a:t>
            </a:r>
            <a:r>
              <a:rPr lang="en-GB" sz="1800" b="1" dirty="0" smtClean="0"/>
              <a:t>    involves </a:t>
            </a:r>
            <a:r>
              <a:rPr lang="en-GB" sz="1800" b="1" dirty="0"/>
              <a:t>digital-to- analog conversion and reconstruction </a:t>
            </a:r>
            <a:r>
              <a:rPr lang="en-GB" sz="1800" b="1" dirty="0" smtClean="0"/>
              <a:t>.</a:t>
            </a:r>
            <a:endParaRPr lang="en-GB" sz="1800" b="1" dirty="0"/>
          </a:p>
          <a:p>
            <a:pPr marL="0" indent="0">
              <a:buNone/>
            </a:pPr>
            <a:r>
              <a:rPr lang="en-GB" sz="1800" b="1" dirty="0" smtClean="0"/>
              <a:t>     e.g</a:t>
            </a:r>
            <a:r>
              <a:rPr lang="en-GB" sz="1800" b="1" dirty="0"/>
              <a:t>. text-to-speech signal (characters are used to generate artificial sound)</a:t>
            </a:r>
          </a:p>
          <a:p>
            <a:pPr marL="0" indent="0" algn="just">
              <a:buNone/>
            </a:pPr>
            <a:endParaRPr lang="en-GB" sz="1800" b="1" dirty="0" smtClean="0"/>
          </a:p>
          <a:p>
            <a:pPr marL="0" indent="0" algn="just">
              <a:lnSpc>
                <a:spcPct val="150000"/>
              </a:lnSpc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17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3246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09800"/>
            <a:ext cx="540488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719" y="3962400"/>
            <a:ext cx="67246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206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n-GB" sz="3200" dirty="0"/>
              <a:t>             </a:t>
            </a:r>
            <a:r>
              <a:rPr lang="en-GB" sz="3200" b="1" dirty="0"/>
              <a:t>DSP Implementation –Analog/Digital Conversion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447800"/>
            <a:ext cx="8305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b="1" dirty="0"/>
              <a:t>To implement DSP we must be able to</a:t>
            </a:r>
            <a:r>
              <a:rPr lang="en-GB" sz="2800" dirty="0"/>
              <a:t>: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 algn="just">
              <a:buNone/>
            </a:pPr>
            <a:r>
              <a:rPr lang="en-GB" sz="2400" b="1" dirty="0"/>
              <a:t> </a:t>
            </a:r>
            <a:r>
              <a:rPr lang="en-GB" sz="2400" b="1" dirty="0" smtClean="0"/>
              <a:t>    </a:t>
            </a:r>
          </a:p>
          <a:p>
            <a:pPr marL="0" indent="0" algn="just">
              <a:buNone/>
            </a:pPr>
            <a:r>
              <a:rPr lang="en-GB" sz="1800" b="1" dirty="0" smtClean="0"/>
              <a:t>3</a:t>
            </a:r>
            <a:r>
              <a:rPr lang="en-GB" sz="1800" b="1" dirty="0"/>
              <a:t>) </a:t>
            </a:r>
            <a:r>
              <a:rPr lang="en-GB" sz="1800" b="1" dirty="0" smtClean="0"/>
              <a:t>convert </a:t>
            </a:r>
            <a:r>
              <a:rPr lang="en-GB" sz="1800" b="1" dirty="0"/>
              <a:t>analog signals into the digital </a:t>
            </a:r>
            <a:r>
              <a:rPr lang="en-GB" sz="1800" b="1" dirty="0" smtClean="0"/>
              <a:t>information - </a:t>
            </a:r>
            <a:r>
              <a:rPr lang="en-GB" sz="1800" b="1" dirty="0"/>
              <a:t>sampling &amp; involves </a:t>
            </a:r>
            <a:r>
              <a:rPr lang="en-GB" sz="1800" b="1" dirty="0" smtClean="0"/>
              <a:t>analog-to-digital conversion. </a:t>
            </a:r>
            <a:endParaRPr lang="en-GB" sz="1800" b="1" dirty="0"/>
          </a:p>
          <a:p>
            <a:pPr marL="0" indent="0" algn="just">
              <a:buNone/>
            </a:pPr>
            <a:r>
              <a:rPr lang="en-GB" sz="1800" b="1" dirty="0" smtClean="0"/>
              <a:t>e.g</a:t>
            </a:r>
            <a:r>
              <a:rPr lang="en-GB" sz="1800" b="1" dirty="0"/>
              <a:t>. Touch-Tone system of telephone dialling (when button is </a:t>
            </a:r>
            <a:r>
              <a:rPr lang="en-GB" sz="1800" b="1" dirty="0" smtClean="0"/>
              <a:t>pushed </a:t>
            </a:r>
            <a:r>
              <a:rPr lang="en-GB" sz="1800" b="1" dirty="0"/>
              <a:t>two sinusoid signals are generated (tones) and </a:t>
            </a:r>
            <a:r>
              <a:rPr lang="en-GB" sz="1800" b="1" dirty="0" smtClean="0"/>
              <a:t>transmitted</a:t>
            </a:r>
            <a:r>
              <a:rPr lang="en-GB" sz="1800" b="1" dirty="0"/>
              <a:t>, a digital system determines the </a:t>
            </a:r>
            <a:r>
              <a:rPr lang="en-GB" sz="1800" b="1" dirty="0" smtClean="0"/>
              <a:t>frequencies </a:t>
            </a:r>
            <a:r>
              <a:rPr lang="en-GB" sz="1800" b="1" dirty="0"/>
              <a:t>and </a:t>
            </a:r>
            <a:r>
              <a:rPr lang="en-GB" sz="1800" b="1" dirty="0" smtClean="0"/>
              <a:t>uniquely </a:t>
            </a:r>
            <a:r>
              <a:rPr lang="en-GB" sz="1800" b="1" dirty="0"/>
              <a:t>identifies the button – digital (1 to 12) output</a:t>
            </a:r>
            <a:endParaRPr lang="en-US" sz="1800" b="1" dirty="0"/>
          </a:p>
          <a:p>
            <a:pPr marL="0" indent="0" algn="just">
              <a:buNone/>
            </a:pPr>
            <a:endParaRPr lang="en-US" sz="1800" b="1" dirty="0" smtClean="0"/>
          </a:p>
          <a:p>
            <a:pPr marL="0" indent="0" algn="just">
              <a:buNone/>
            </a:pPr>
            <a:endParaRPr lang="en-US" sz="1800" b="1" dirty="0" smtClean="0"/>
          </a:p>
          <a:p>
            <a:pPr marL="0" indent="0" algn="just">
              <a:buNone/>
            </a:pPr>
            <a:endParaRPr lang="en-US" sz="1800" b="1" dirty="0"/>
          </a:p>
          <a:p>
            <a:pPr marL="0" indent="0">
              <a:buNone/>
            </a:pPr>
            <a:endParaRPr lang="en-GB" sz="1800" b="1" dirty="0" smtClean="0"/>
          </a:p>
          <a:p>
            <a:pPr marL="0" indent="0" algn="ctr">
              <a:buNone/>
            </a:pPr>
            <a:r>
              <a:rPr lang="en-GB" sz="1800" b="1" dirty="0" smtClean="0"/>
              <a:t>perform </a:t>
            </a:r>
            <a:r>
              <a:rPr lang="en-GB" sz="1800" b="1" dirty="0"/>
              <a:t>both A/D and D/A conversions</a:t>
            </a:r>
            <a:endParaRPr lang="en-GB" sz="1800" b="1" dirty="0" smtClean="0"/>
          </a:p>
          <a:p>
            <a:pPr marL="0" indent="0" algn="just">
              <a:lnSpc>
                <a:spcPct val="150000"/>
              </a:lnSpc>
              <a:buNone/>
            </a:pPr>
            <a:r>
              <a:rPr lang="en-GB" sz="1900" b="1" dirty="0"/>
              <a:t>e.g. digital recording and playback of music (signal is sensed by </a:t>
            </a:r>
            <a:r>
              <a:rPr lang="en-GB" sz="1900" b="1" dirty="0" smtClean="0"/>
              <a:t>microphones</a:t>
            </a:r>
            <a:r>
              <a:rPr lang="en-GB" sz="1900" b="1" dirty="0"/>
              <a:t>, amplified, converted to digital, processed, and </a:t>
            </a:r>
            <a:r>
              <a:rPr lang="en-GB" sz="1900" b="1" dirty="0" smtClean="0"/>
              <a:t>converted </a:t>
            </a:r>
            <a:r>
              <a:rPr lang="en-GB" sz="1900" b="1" dirty="0"/>
              <a:t>back to analog to be </a:t>
            </a:r>
            <a:r>
              <a:rPr lang="en-GB" sz="1900" b="1" dirty="0" smtClean="0"/>
              <a:t>played.</a:t>
            </a:r>
            <a:endParaRPr lang="en-GB" sz="19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18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3246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382" y="1905000"/>
            <a:ext cx="58864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62400"/>
            <a:ext cx="7696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512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n-GB" sz="3200" dirty="0"/>
              <a:t>             </a:t>
            </a:r>
            <a:r>
              <a:rPr lang="en-GB" sz="3200" b="1" dirty="0" smtClean="0"/>
              <a:t>DSP Chips : Special Purpose Hardware</a:t>
            </a:r>
            <a:endParaRPr lang="en-GB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19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3246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04950"/>
            <a:ext cx="8229600" cy="474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773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n-US" b="1" dirty="0" smtClean="0"/>
              <a:t>Course Overview</a:t>
            </a:r>
            <a:endParaRPr lang="en-GB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524000"/>
            <a:ext cx="83058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/>
              <a:t>Signals and Systems.</a:t>
            </a:r>
            <a:endParaRPr lang="en-US" sz="2800" dirty="0" smtClean="0"/>
          </a:p>
          <a:p>
            <a:r>
              <a:rPr lang="en-US" sz="2800" b="1" dirty="0" smtClean="0"/>
              <a:t>Classification of Discrete Digital Systems</a:t>
            </a:r>
            <a:r>
              <a:rPr lang="en-US" sz="2800" dirty="0" smtClean="0"/>
              <a:t>.</a:t>
            </a:r>
          </a:p>
          <a:p>
            <a:r>
              <a:rPr lang="en-US" sz="2800" b="1" dirty="0" smtClean="0"/>
              <a:t>Time and Frequency  Domains Analysis</a:t>
            </a:r>
            <a:r>
              <a:rPr lang="en-US" sz="2800" dirty="0" smtClean="0"/>
              <a:t>.</a:t>
            </a:r>
          </a:p>
          <a:p>
            <a:r>
              <a:rPr lang="en-US" sz="2800" b="1" dirty="0" smtClean="0"/>
              <a:t>Signal Transformation Methods: Fourier, Wavelet and Z-transform</a:t>
            </a:r>
            <a:r>
              <a:rPr lang="en-US" sz="2800" dirty="0" smtClean="0"/>
              <a:t>.</a:t>
            </a:r>
          </a:p>
          <a:p>
            <a:r>
              <a:rPr lang="en-US" sz="2800" b="1" dirty="0" smtClean="0"/>
              <a:t>Digital Filter Types: FIR and IIR Filters</a:t>
            </a:r>
            <a:r>
              <a:rPr lang="en-US" sz="2800" dirty="0" smtClean="0"/>
              <a:t>.</a:t>
            </a:r>
          </a:p>
          <a:p>
            <a:r>
              <a:rPr lang="en-US" sz="2800" b="1" dirty="0" smtClean="0"/>
              <a:t>Digital Filter Design</a:t>
            </a:r>
            <a:r>
              <a:rPr lang="en-US" sz="2800" dirty="0" smtClean="0"/>
              <a:t>.</a:t>
            </a:r>
          </a:p>
          <a:p>
            <a:r>
              <a:rPr lang="en-US" sz="2800" b="1" dirty="0" smtClean="0"/>
              <a:t>Analog Filter Design</a:t>
            </a:r>
            <a:r>
              <a:rPr lang="en-US" sz="2800" dirty="0" smtClean="0"/>
              <a:t>.</a:t>
            </a:r>
          </a:p>
          <a:p>
            <a:r>
              <a:rPr lang="en-US" sz="2800" b="1" dirty="0" smtClean="0"/>
              <a:t>DSP Applications</a:t>
            </a:r>
            <a:r>
              <a:rPr lang="en-US" sz="2800" dirty="0" smtClean="0"/>
              <a:t>.</a:t>
            </a: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2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638800" y="6324600"/>
            <a:ext cx="33528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15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en-GB" sz="3200" dirty="0" smtClean="0"/>
              <a:t>     </a:t>
            </a:r>
            <a:br>
              <a:rPr lang="en-GB" sz="3200" dirty="0" smtClean="0"/>
            </a:br>
            <a:r>
              <a:rPr lang="en-GB" sz="3200" dirty="0"/>
              <a:t> </a:t>
            </a:r>
            <a:r>
              <a:rPr lang="en-GB" sz="3200" dirty="0" smtClean="0"/>
              <a:t>               </a:t>
            </a:r>
            <a:br>
              <a:rPr lang="en-GB" sz="3200" dirty="0" smtClean="0"/>
            </a:br>
            <a:r>
              <a:rPr lang="en-GB" sz="3200" dirty="0" smtClean="0"/>
              <a:t>                 </a:t>
            </a:r>
            <a:r>
              <a:rPr lang="en-US" sz="4900" b="1" dirty="0" smtClean="0"/>
              <a:t>Limitations of DSP-Aliasing</a:t>
            </a:r>
            <a:r>
              <a:rPr lang="ar-SA" sz="4900" dirty="0"/>
              <a:t/>
            </a:r>
            <a:br>
              <a:rPr lang="ar-SA" sz="4900" dirty="0"/>
            </a:br>
            <a:r>
              <a:rPr lang="ar-SA" sz="4900" dirty="0"/>
              <a:t/>
            </a:r>
            <a:br>
              <a:rPr lang="ar-SA" sz="4900" dirty="0"/>
            </a:br>
            <a:r>
              <a:rPr lang="en-GB" sz="2700" b="1" dirty="0"/>
              <a:t>Most signals are </a:t>
            </a:r>
            <a:r>
              <a:rPr lang="en-GB" sz="2700" b="1" dirty="0" smtClean="0"/>
              <a:t>analog </a:t>
            </a:r>
            <a:r>
              <a:rPr lang="en-GB" sz="2700" b="1" dirty="0"/>
              <a:t>in nature, and have to be </a:t>
            </a:r>
            <a:r>
              <a:rPr lang="en-GB" sz="2700" b="1" dirty="0" smtClean="0"/>
              <a:t>sampled. </a:t>
            </a:r>
            <a:endParaRPr lang="en-GB" sz="27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20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3246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09800"/>
            <a:ext cx="35909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200" y="2667000"/>
            <a:ext cx="8305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b="1" dirty="0"/>
              <a:t>we only take samples of the signals at intervals </a:t>
            </a:r>
            <a:r>
              <a:rPr lang="en-GB" sz="2400" b="1" dirty="0" smtClean="0"/>
              <a:t>and don’t </a:t>
            </a:r>
            <a:r>
              <a:rPr lang="en-GB" sz="2400" b="1" dirty="0"/>
              <a:t>know what happens in between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97997"/>
            <a:ext cx="7829550" cy="2826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982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pPr algn="just"/>
            <a:r>
              <a:rPr lang="en-GB" sz="3200" dirty="0" smtClean="0"/>
              <a:t>     </a:t>
            </a:r>
            <a:br>
              <a:rPr lang="en-GB" sz="3200" dirty="0" smtClean="0"/>
            </a:br>
            <a:r>
              <a:rPr lang="en-GB" sz="3200" dirty="0"/>
              <a:t> </a:t>
            </a:r>
            <a:r>
              <a:rPr lang="en-GB" sz="3200" dirty="0" smtClean="0"/>
              <a:t>               </a:t>
            </a:r>
            <a:br>
              <a:rPr lang="en-GB" sz="3200" dirty="0" smtClean="0"/>
            </a:br>
            <a:r>
              <a:rPr lang="en-GB" sz="3200" dirty="0" smtClean="0"/>
              <a:t>                 </a:t>
            </a:r>
            <a:r>
              <a:rPr lang="en-GB" sz="3600" b="1" dirty="0" smtClean="0"/>
              <a:t>Limitations </a:t>
            </a:r>
            <a:r>
              <a:rPr lang="en-GB" sz="3600" b="1" dirty="0"/>
              <a:t>of DSP - </a:t>
            </a:r>
            <a:r>
              <a:rPr lang="en-GB" sz="3600" b="1" dirty="0" smtClean="0"/>
              <a:t>Antialiasing </a:t>
            </a:r>
            <a:r>
              <a:rPr lang="en-GB" sz="3600" b="1" dirty="0"/>
              <a:t>Filter</a:t>
            </a:r>
            <a:r>
              <a:rPr lang="ar-SA" sz="3600" b="1" dirty="0"/>
              <a:t/>
            </a:r>
            <a:br>
              <a:rPr lang="ar-SA" sz="3600" b="1" dirty="0"/>
            </a:br>
            <a:r>
              <a:rPr lang="ar-SA" sz="4900" dirty="0"/>
              <a:t/>
            </a:r>
            <a:br>
              <a:rPr lang="ar-SA" sz="4900" dirty="0"/>
            </a:br>
            <a:endParaRPr lang="en-GB" sz="27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21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3246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1447800"/>
            <a:ext cx="8172450" cy="470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464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pPr algn="l"/>
            <a:r>
              <a:rPr lang="en-GB" sz="3200" dirty="0" smtClean="0"/>
              <a:t>     </a:t>
            </a:r>
            <a:br>
              <a:rPr lang="en-GB" sz="3200" dirty="0" smtClean="0"/>
            </a:br>
            <a:r>
              <a:rPr lang="en-GB" sz="3200" dirty="0"/>
              <a:t> </a:t>
            </a:r>
            <a:r>
              <a:rPr lang="en-GB" sz="3200" dirty="0" smtClean="0"/>
              <a:t>               </a:t>
            </a:r>
            <a:br>
              <a:rPr lang="en-GB" sz="3200" dirty="0" smtClean="0"/>
            </a:br>
            <a:r>
              <a:rPr lang="en-GB" sz="3200" dirty="0" smtClean="0"/>
              <a:t>                  </a:t>
            </a:r>
            <a:r>
              <a:rPr lang="en-GB" sz="3300" b="1" dirty="0" smtClean="0"/>
              <a:t>Limitations </a:t>
            </a:r>
            <a:r>
              <a:rPr lang="en-GB" sz="3300" b="1" dirty="0"/>
              <a:t>of DSP – Frequency Resolution</a:t>
            </a:r>
            <a:r>
              <a:rPr lang="ar-SA" sz="3600" dirty="0"/>
              <a:t/>
            </a:r>
            <a:br>
              <a:rPr lang="ar-SA" sz="3600" dirty="0"/>
            </a:br>
            <a:r>
              <a:rPr lang="ar-SA" sz="3600" dirty="0"/>
              <a:t/>
            </a:r>
            <a:br>
              <a:rPr lang="ar-SA" sz="3600" dirty="0"/>
            </a:br>
            <a:endParaRPr lang="en-GB" sz="27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22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3246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1462088"/>
            <a:ext cx="8236688" cy="471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464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pPr algn="l"/>
            <a:r>
              <a:rPr lang="en-GB" sz="3200" dirty="0" smtClean="0"/>
              <a:t>     </a:t>
            </a:r>
            <a:br>
              <a:rPr lang="en-GB" sz="3200" dirty="0" smtClean="0"/>
            </a:br>
            <a:r>
              <a:rPr lang="en-GB" sz="3200" dirty="0"/>
              <a:t> </a:t>
            </a:r>
            <a:r>
              <a:rPr lang="en-GB" sz="3200" dirty="0" smtClean="0"/>
              <a:t>               </a:t>
            </a:r>
            <a:br>
              <a:rPr lang="en-GB" sz="3200" dirty="0" smtClean="0"/>
            </a:br>
            <a:r>
              <a:rPr lang="en-GB" sz="3200" dirty="0" smtClean="0"/>
              <a:t>                  </a:t>
            </a:r>
            <a:r>
              <a:rPr lang="en-GB" sz="3300" b="1" dirty="0" smtClean="0"/>
              <a:t>Limitations </a:t>
            </a:r>
            <a:r>
              <a:rPr lang="en-GB" sz="3300" b="1" dirty="0"/>
              <a:t>of DSP – </a:t>
            </a:r>
            <a:r>
              <a:rPr lang="en-GB" sz="3300" b="1" dirty="0" smtClean="0"/>
              <a:t>Quantization Error</a:t>
            </a:r>
            <a:r>
              <a:rPr lang="ar-SA" sz="3600" dirty="0"/>
              <a:t/>
            </a:r>
            <a:br>
              <a:rPr lang="ar-SA" sz="3600" dirty="0"/>
            </a:br>
            <a:r>
              <a:rPr lang="ar-SA" sz="3600" dirty="0"/>
              <a:t/>
            </a:r>
            <a:br>
              <a:rPr lang="ar-SA" sz="3600" dirty="0"/>
            </a:br>
            <a:endParaRPr lang="en-GB" sz="27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23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3246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00188"/>
            <a:ext cx="8305800" cy="482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479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en-GB" sz="3200" dirty="0" smtClean="0"/>
              <a:t>     </a:t>
            </a:r>
            <a:br>
              <a:rPr lang="en-GB" sz="3200" dirty="0" smtClean="0"/>
            </a:br>
            <a:r>
              <a:rPr lang="en-GB" sz="3200" dirty="0"/>
              <a:t> </a:t>
            </a:r>
            <a:r>
              <a:rPr lang="en-GB" sz="3200" dirty="0" smtClean="0"/>
              <a:t>                </a:t>
            </a:r>
            <a:r>
              <a:rPr lang="en-US" sz="2800" b="1" dirty="0" smtClean="0"/>
              <a:t>Advantages </a:t>
            </a:r>
            <a:r>
              <a:rPr lang="en-US" sz="2800" b="1" dirty="0"/>
              <a:t>of Digital over </a:t>
            </a:r>
            <a:r>
              <a:rPr lang="en-US" sz="2800" b="1" dirty="0" smtClean="0"/>
              <a:t>Analog </a:t>
            </a:r>
            <a:r>
              <a:rPr lang="en-US" sz="2800" b="1" dirty="0"/>
              <a:t>Signal Processing</a:t>
            </a:r>
            <a:r>
              <a:rPr lang="ar-SA" sz="2800" dirty="0"/>
              <a:t/>
            </a:r>
            <a:br>
              <a:rPr lang="ar-SA" sz="2800" dirty="0"/>
            </a:br>
            <a:r>
              <a:rPr lang="ar-SA" sz="3200" dirty="0"/>
              <a:t/>
            </a:r>
            <a:br>
              <a:rPr lang="ar-SA" sz="3200" dirty="0"/>
            </a:br>
            <a:endParaRPr lang="en-GB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724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300" b="1" dirty="0"/>
              <a:t>Why still do it? </a:t>
            </a:r>
          </a:p>
          <a:p>
            <a:pPr marL="180975" indent="-180975" algn="just">
              <a:buNone/>
            </a:pPr>
            <a:r>
              <a:rPr lang="en-GB" sz="2400" dirty="0"/>
              <a:t>• Digital system can be simply reprogrammed for </a:t>
            </a:r>
            <a:r>
              <a:rPr lang="en-GB" sz="2400" dirty="0" smtClean="0"/>
              <a:t>other applications </a:t>
            </a:r>
            <a:r>
              <a:rPr lang="en-GB" sz="2400" dirty="0"/>
              <a:t>/ ported to different hardware / duplicated </a:t>
            </a:r>
            <a:r>
              <a:rPr lang="en-GB" sz="2400" dirty="0" smtClean="0"/>
              <a:t>(</a:t>
            </a:r>
            <a:r>
              <a:rPr lang="en-GB" sz="2400" dirty="0"/>
              <a:t>Reconfiguring analog system means </a:t>
            </a:r>
            <a:r>
              <a:rPr lang="en-GB" sz="2400" dirty="0" smtClean="0"/>
              <a:t>hardware </a:t>
            </a:r>
            <a:r>
              <a:rPr lang="en-GB" sz="2400" dirty="0"/>
              <a:t>redesign, testing, verification) </a:t>
            </a:r>
          </a:p>
          <a:p>
            <a:pPr marL="180975" indent="-180975">
              <a:buNone/>
            </a:pPr>
            <a:r>
              <a:rPr lang="en-GB" sz="2400" dirty="0"/>
              <a:t>• DSP provides better control of accuracy </a:t>
            </a:r>
            <a:r>
              <a:rPr lang="en-GB" sz="2400" dirty="0" smtClean="0"/>
              <a:t>requirements (</a:t>
            </a:r>
            <a:r>
              <a:rPr lang="en-GB" sz="2400" dirty="0"/>
              <a:t>Analog system depends on strict components tolerance, response may drift </a:t>
            </a:r>
            <a:r>
              <a:rPr lang="en-GB" sz="2400" dirty="0" smtClean="0"/>
              <a:t>with temperature</a:t>
            </a:r>
            <a:r>
              <a:rPr lang="en-GB" sz="2400" dirty="0"/>
              <a:t>) </a:t>
            </a:r>
          </a:p>
          <a:p>
            <a:pPr marL="180975" indent="-180975">
              <a:buNone/>
            </a:pPr>
            <a:r>
              <a:rPr lang="en-GB" sz="2400" dirty="0"/>
              <a:t>• Digital signals can be easily stored without deterioration </a:t>
            </a:r>
            <a:r>
              <a:rPr lang="en-GB" sz="2400" dirty="0" smtClean="0"/>
              <a:t>(</a:t>
            </a:r>
            <a:r>
              <a:rPr lang="en-GB" sz="2400" dirty="0"/>
              <a:t>Analog signals are not easily transportable and often can’t be processed off-line) </a:t>
            </a:r>
          </a:p>
          <a:p>
            <a:pPr marL="0" indent="0">
              <a:buNone/>
            </a:pPr>
            <a:r>
              <a:rPr lang="en-GB" sz="2400" dirty="0"/>
              <a:t>• More sophisticated signal processing algorithms can be </a:t>
            </a:r>
            <a:r>
              <a:rPr lang="en-GB" sz="2400" dirty="0" smtClean="0"/>
              <a:t>implemented </a:t>
            </a:r>
            <a:endParaRPr lang="en-GB" sz="2400" dirty="0"/>
          </a:p>
          <a:p>
            <a:pPr marL="266700" indent="-266700">
              <a:buNone/>
            </a:pPr>
            <a:r>
              <a:rPr lang="en-GB" sz="2400" dirty="0"/>
              <a:t> (Difficult to perform precise mathematical operations in analog form)</a:t>
            </a:r>
            <a:endParaRPr lang="en-US" sz="24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24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3246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80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en-GB" sz="3200" dirty="0" smtClean="0"/>
              <a:t>     </a:t>
            </a:r>
            <a:br>
              <a:rPr lang="en-GB" sz="3200" dirty="0" smtClean="0"/>
            </a:br>
            <a:r>
              <a:rPr lang="en-GB" sz="3200" dirty="0"/>
              <a:t> </a:t>
            </a:r>
            <a:r>
              <a:rPr lang="en-GB" sz="3200" dirty="0" smtClean="0"/>
              <a:t>                </a:t>
            </a:r>
            <a:r>
              <a:rPr lang="en-US" sz="2800" b="1" dirty="0" smtClean="0"/>
              <a:t>Advantages </a:t>
            </a:r>
            <a:r>
              <a:rPr lang="en-US" sz="2800" b="1" dirty="0"/>
              <a:t>of Digital over </a:t>
            </a:r>
            <a:r>
              <a:rPr lang="en-US" sz="2800" b="1" dirty="0" smtClean="0"/>
              <a:t>Analog </a:t>
            </a:r>
            <a:r>
              <a:rPr lang="en-US" sz="2800" b="1" dirty="0"/>
              <a:t>Signal Processing</a:t>
            </a:r>
            <a:r>
              <a:rPr lang="ar-SA" sz="2800" dirty="0"/>
              <a:t/>
            </a:r>
            <a:br>
              <a:rPr lang="ar-SA" sz="2800" dirty="0"/>
            </a:br>
            <a:r>
              <a:rPr lang="ar-SA" sz="3200" dirty="0"/>
              <a:t/>
            </a:r>
            <a:br>
              <a:rPr lang="ar-SA" sz="3200" dirty="0"/>
            </a:br>
            <a:endParaRPr lang="en-GB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724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u="sng" dirty="0"/>
              <a:t>Advantages:</a:t>
            </a:r>
          </a:p>
          <a:p>
            <a:r>
              <a:rPr lang="en-US" sz="2600" dirty="0"/>
              <a:t>Robustness:</a:t>
            </a:r>
          </a:p>
          <a:p>
            <a:r>
              <a:rPr lang="en-US" sz="2600" dirty="0"/>
              <a:t>Signal levels can be regenerated.</a:t>
            </a:r>
          </a:p>
          <a:p>
            <a:r>
              <a:rPr lang="en-US" sz="2600" dirty="0"/>
              <a:t>Precision not affected by external factors</a:t>
            </a:r>
          </a:p>
          <a:p>
            <a:r>
              <a:rPr lang="en-US" sz="2600" dirty="0"/>
              <a:t>Storage capability:</a:t>
            </a:r>
          </a:p>
          <a:p>
            <a:r>
              <a:rPr lang="en-US" sz="2600" dirty="0"/>
              <a:t>DSP system can be interfaced to low-cost devices for lasting storage</a:t>
            </a:r>
          </a:p>
          <a:p>
            <a:r>
              <a:rPr lang="en-US" sz="2600" dirty="0"/>
              <a:t>allows for off-line computations</a:t>
            </a:r>
          </a:p>
          <a:p>
            <a:r>
              <a:rPr lang="en-US" sz="2600" dirty="0"/>
              <a:t>Flexibility:</a:t>
            </a:r>
          </a:p>
          <a:p>
            <a:r>
              <a:rPr lang="en-US" sz="2600" dirty="0"/>
              <a:t>Easy control of system accuracy via changes in sampling rate and number of representation bits.</a:t>
            </a:r>
          </a:p>
          <a:p>
            <a:r>
              <a:rPr lang="en-US" sz="2600" dirty="0"/>
              <a:t>Software programmable → reconfiguring the DSP operations simply by changing the program. </a:t>
            </a:r>
            <a:endParaRPr lang="en-US" sz="2600" i="1" dirty="0"/>
          </a:p>
          <a:p>
            <a:r>
              <a:rPr lang="en-US" sz="2600" dirty="0"/>
              <a:t>Structure:</a:t>
            </a:r>
          </a:p>
          <a:p>
            <a:r>
              <a:rPr lang="en-US" sz="2600" dirty="0"/>
              <a:t>Easy interconnection of DSP blocks (no loading problem)</a:t>
            </a:r>
          </a:p>
          <a:p>
            <a:r>
              <a:rPr lang="en-US" sz="2600" dirty="0"/>
              <a:t>Possibility of sharing a processor between several </a:t>
            </a:r>
            <a:r>
              <a:rPr lang="en-US" sz="2600" dirty="0" smtClean="0"/>
              <a:t>tasks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b="1" u="sng" dirty="0"/>
              <a:t>Disadvantages:</a:t>
            </a:r>
          </a:p>
          <a:p>
            <a:r>
              <a:rPr lang="en-US" sz="2400" dirty="0"/>
              <a:t>Cost/complexity added by A/D and D/A conversion.</a:t>
            </a:r>
          </a:p>
          <a:p>
            <a:r>
              <a:rPr lang="en-US" sz="2400" dirty="0"/>
              <a:t>Input signal bandwidth is technology limited.</a:t>
            </a:r>
          </a:p>
          <a:p>
            <a:r>
              <a:rPr lang="en-US" sz="2400" dirty="0"/>
              <a:t>Quantization </a:t>
            </a:r>
            <a:r>
              <a:rPr lang="en-US" sz="2400" dirty="0" smtClean="0"/>
              <a:t>effects.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25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3246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19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en-GB" sz="3200" dirty="0" smtClean="0"/>
              <a:t>     </a:t>
            </a:r>
            <a:br>
              <a:rPr lang="en-GB" sz="3200" dirty="0" smtClean="0"/>
            </a:br>
            <a:r>
              <a:rPr lang="en-GB" sz="3200" dirty="0"/>
              <a:t> </a:t>
            </a:r>
            <a:r>
              <a:rPr lang="en-GB" sz="3200" dirty="0" smtClean="0"/>
              <a:t>               </a:t>
            </a:r>
            <a:br>
              <a:rPr lang="en-GB" sz="3200" dirty="0" smtClean="0"/>
            </a:br>
            <a:r>
              <a:rPr lang="en-GB" sz="3200" dirty="0" smtClean="0"/>
              <a:t>            </a:t>
            </a:r>
            <a:r>
              <a:rPr lang="en-US" sz="4900" b="1" dirty="0" smtClean="0"/>
              <a:t>Applications of DSP-Radar</a:t>
            </a:r>
            <a:r>
              <a:rPr lang="ar-SA" sz="4900" dirty="0" smtClean="0"/>
              <a:t/>
            </a:r>
            <a:br>
              <a:rPr lang="ar-SA" sz="4900" dirty="0" smtClean="0"/>
            </a:br>
            <a:r>
              <a:rPr lang="ar-SA" sz="4900" dirty="0"/>
              <a:t/>
            </a:r>
            <a:br>
              <a:rPr lang="ar-SA" sz="4900" dirty="0"/>
            </a:br>
            <a:endParaRPr lang="en-GB" sz="49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26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3246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83820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611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en-GB" sz="3200" dirty="0" smtClean="0"/>
              <a:t>     </a:t>
            </a:r>
            <a:br>
              <a:rPr lang="en-GB" sz="3200" dirty="0" smtClean="0"/>
            </a:br>
            <a:r>
              <a:rPr lang="en-GB" sz="3200" dirty="0"/>
              <a:t> </a:t>
            </a:r>
            <a:r>
              <a:rPr lang="en-GB" sz="3200" dirty="0" smtClean="0"/>
              <a:t>               </a:t>
            </a:r>
            <a:br>
              <a:rPr lang="en-GB" sz="3200" dirty="0" smtClean="0"/>
            </a:br>
            <a:r>
              <a:rPr lang="en-GB" sz="3200" dirty="0" smtClean="0"/>
              <a:t>                </a:t>
            </a:r>
            <a:r>
              <a:rPr lang="en-US" sz="4000" b="1" dirty="0" smtClean="0"/>
              <a:t>Applications of DSP: Biomedical</a:t>
            </a:r>
            <a:r>
              <a:rPr lang="ar-SA" sz="4900" b="1" dirty="0"/>
              <a:t/>
            </a:r>
            <a:br>
              <a:rPr lang="ar-SA" sz="4900" b="1" dirty="0"/>
            </a:br>
            <a:r>
              <a:rPr lang="ar-SA" sz="4900" b="1" dirty="0"/>
              <a:t/>
            </a:r>
            <a:br>
              <a:rPr lang="ar-SA" sz="4900" b="1" dirty="0"/>
            </a:br>
            <a:endParaRPr lang="en-GB" sz="49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27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3246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62088"/>
            <a:ext cx="8305800" cy="493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611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GB" sz="3200" dirty="0" smtClean="0"/>
              <a:t>     </a:t>
            </a:r>
            <a:br>
              <a:rPr lang="en-GB" sz="3200" dirty="0" smtClean="0"/>
            </a:br>
            <a:r>
              <a:rPr lang="en-GB" sz="3200" dirty="0"/>
              <a:t> </a:t>
            </a:r>
            <a:r>
              <a:rPr lang="en-GB" sz="3200" dirty="0" smtClean="0"/>
              <a:t>               </a:t>
            </a:r>
            <a:br>
              <a:rPr lang="en-GB" sz="3200" dirty="0" smtClean="0"/>
            </a:br>
            <a:r>
              <a:rPr lang="en-GB" sz="3200" dirty="0" smtClean="0"/>
              <a:t>      </a:t>
            </a:r>
            <a:r>
              <a:rPr lang="en-US" sz="3600" b="1" dirty="0" smtClean="0"/>
              <a:t>Applications </a:t>
            </a:r>
            <a:r>
              <a:rPr lang="en-US" sz="3600" b="1" dirty="0"/>
              <a:t>of DSP: </a:t>
            </a:r>
            <a:r>
              <a:rPr lang="en-US" sz="3600" b="1" dirty="0" smtClean="0"/>
              <a:t>Speech</a:t>
            </a:r>
            <a:r>
              <a:rPr lang="ar-SA" sz="3600" dirty="0"/>
              <a:t/>
            </a:r>
            <a:br>
              <a:rPr lang="ar-SA" sz="3600" dirty="0"/>
            </a:br>
            <a:r>
              <a:rPr lang="ar-SA" sz="3600" dirty="0"/>
              <a:t/>
            </a:r>
            <a:br>
              <a:rPr lang="ar-SA" sz="3600" dirty="0"/>
            </a:br>
            <a:endParaRPr lang="en-GB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28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3246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57338"/>
            <a:ext cx="8381999" cy="484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611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en-GB" sz="3200" dirty="0" smtClean="0"/>
              <a:t>     </a:t>
            </a:r>
            <a:br>
              <a:rPr lang="en-GB" sz="3200" dirty="0" smtClean="0"/>
            </a:br>
            <a:r>
              <a:rPr lang="en-GB" sz="3200" dirty="0"/>
              <a:t> </a:t>
            </a:r>
            <a:r>
              <a:rPr lang="en-GB" sz="3200" dirty="0" smtClean="0"/>
              <a:t>               </a:t>
            </a:r>
            <a:br>
              <a:rPr lang="en-GB" sz="3200" dirty="0" smtClean="0"/>
            </a:br>
            <a:r>
              <a:rPr lang="en-GB" sz="3600" dirty="0" smtClean="0"/>
              <a:t>            </a:t>
            </a:r>
            <a:r>
              <a:rPr lang="en-US" sz="3600" b="1" dirty="0" smtClean="0"/>
              <a:t>Applications </a:t>
            </a:r>
            <a:r>
              <a:rPr lang="en-US" sz="3600" b="1" dirty="0"/>
              <a:t>of DSP: </a:t>
            </a:r>
            <a:r>
              <a:rPr lang="en-US" sz="3600" b="1" dirty="0" smtClean="0"/>
              <a:t>Communications</a:t>
            </a:r>
            <a:r>
              <a:rPr lang="ar-SA" sz="5400" dirty="0"/>
              <a:t/>
            </a:r>
            <a:br>
              <a:rPr lang="ar-SA" sz="5400" dirty="0"/>
            </a:br>
            <a:r>
              <a:rPr lang="ar-SA" sz="5400" dirty="0"/>
              <a:t/>
            </a:r>
            <a:br>
              <a:rPr lang="ar-SA" sz="5400" dirty="0"/>
            </a:br>
            <a:endParaRPr lang="en-GB" sz="49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29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3246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85344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611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en-US" b="1" dirty="0"/>
              <a:t>Books </a:t>
            </a:r>
            <a:endParaRPr lang="en-GB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5100" dirty="0"/>
              <a:t>J.G. Proakis and D.G. Manolakis, </a:t>
            </a:r>
            <a:r>
              <a:rPr lang="en-US" sz="5100" b="1" dirty="0"/>
              <a:t>Digital </a:t>
            </a:r>
            <a:r>
              <a:rPr lang="en-US" sz="5100" b="1" dirty="0" smtClean="0"/>
              <a:t>Signal Processing,</a:t>
            </a:r>
            <a:r>
              <a:rPr lang="en-US" sz="5100" dirty="0" smtClean="0"/>
              <a:t> </a:t>
            </a:r>
            <a:r>
              <a:rPr lang="en-US" sz="5100" i="1" u="sng" dirty="0" smtClean="0"/>
              <a:t>4rd edition</a:t>
            </a:r>
            <a:r>
              <a:rPr lang="en-US" sz="5100" dirty="0" smtClean="0"/>
              <a:t>, Prentice-Hall</a:t>
            </a:r>
            <a:r>
              <a:rPr lang="en-US" sz="5100" dirty="0"/>
              <a:t> , 2006</a:t>
            </a:r>
            <a:r>
              <a:rPr lang="en-US" sz="5100" dirty="0" smtClean="0"/>
              <a:t>. </a:t>
            </a:r>
          </a:p>
          <a:p>
            <a:pPr algn="just"/>
            <a:endParaRPr lang="en-US" sz="5100" dirty="0"/>
          </a:p>
          <a:p>
            <a:pPr algn="just"/>
            <a:r>
              <a:rPr lang="en-US" sz="5100" dirty="0" smtClean="0"/>
              <a:t>R.G </a:t>
            </a:r>
            <a:r>
              <a:rPr lang="en-US" sz="5100" dirty="0"/>
              <a:t>Lyons, </a:t>
            </a:r>
            <a:r>
              <a:rPr lang="en-US" sz="5100" b="1" dirty="0"/>
              <a:t>Understanding Digital Signal </a:t>
            </a:r>
            <a:r>
              <a:rPr lang="en-US" sz="5100" b="1" dirty="0" smtClean="0"/>
              <a:t>processing</a:t>
            </a:r>
            <a:r>
              <a:rPr lang="en-US" sz="5100" dirty="0"/>
              <a:t>, </a:t>
            </a:r>
            <a:r>
              <a:rPr lang="en-US" sz="5100" i="1" u="sng" dirty="0" smtClean="0"/>
              <a:t>3rd </a:t>
            </a:r>
            <a:r>
              <a:rPr lang="en-US" sz="5100" i="1" u="sng" dirty="0"/>
              <a:t>edition</a:t>
            </a:r>
            <a:r>
              <a:rPr lang="en-US" sz="5100" dirty="0"/>
              <a:t>, </a:t>
            </a:r>
            <a:r>
              <a:rPr lang="en-US" sz="5100" dirty="0" smtClean="0"/>
              <a:t>Prentice-Hall, </a:t>
            </a:r>
            <a:r>
              <a:rPr lang="en-US" sz="5100" dirty="0"/>
              <a:t>(Amazon’s </a:t>
            </a:r>
            <a:r>
              <a:rPr lang="en-US" sz="5100" dirty="0" smtClean="0"/>
              <a:t>top-selling </a:t>
            </a:r>
            <a:r>
              <a:rPr lang="en-US" sz="5100" dirty="0"/>
              <a:t>for five straight </a:t>
            </a:r>
            <a:r>
              <a:rPr lang="en-US" sz="5100" dirty="0" smtClean="0"/>
              <a:t>year)</a:t>
            </a:r>
            <a:r>
              <a:rPr lang="en-US" sz="5100" dirty="0"/>
              <a:t> ,2011</a:t>
            </a:r>
            <a:r>
              <a:rPr lang="en-US" sz="5100" dirty="0" smtClean="0"/>
              <a:t>.</a:t>
            </a:r>
          </a:p>
          <a:p>
            <a:pPr algn="just"/>
            <a:endParaRPr lang="en-US" sz="5100" dirty="0" smtClean="0"/>
          </a:p>
          <a:p>
            <a:pPr algn="just"/>
            <a:r>
              <a:rPr lang="en-US" sz="5100" dirty="0" smtClean="0"/>
              <a:t>Monsons Hays, </a:t>
            </a:r>
            <a:r>
              <a:rPr lang="en-US" sz="5100" b="1" dirty="0" smtClean="0"/>
              <a:t>Schaums Outline of Digital Signal processing</a:t>
            </a:r>
            <a:r>
              <a:rPr lang="en-US" sz="5100" dirty="0" smtClean="0"/>
              <a:t>, </a:t>
            </a:r>
            <a:r>
              <a:rPr lang="en-US" sz="5100" i="1" u="sng" dirty="0" smtClean="0"/>
              <a:t>2nd </a:t>
            </a:r>
            <a:r>
              <a:rPr lang="en-US" sz="5100" i="1" u="sng" dirty="0"/>
              <a:t>edition </a:t>
            </a:r>
            <a:r>
              <a:rPr lang="en-US" sz="5100" i="1" dirty="0" smtClean="0"/>
              <a:t>,</a:t>
            </a:r>
            <a:r>
              <a:rPr lang="en-US" sz="5100" dirty="0" smtClean="0"/>
              <a:t>McGraw-Hill Companies, 2012.</a:t>
            </a:r>
          </a:p>
          <a:p>
            <a:pPr algn="just"/>
            <a:endParaRPr lang="en-US" sz="5100" dirty="0" smtClean="0"/>
          </a:p>
          <a:p>
            <a:pPr algn="just"/>
            <a:r>
              <a:rPr lang="en-US" sz="5100" dirty="0" smtClean="0"/>
              <a:t>Richard, </a:t>
            </a:r>
            <a:r>
              <a:rPr lang="en-GB" sz="5100" b="1" dirty="0"/>
              <a:t>The Essential Guide to Digital Signal </a:t>
            </a:r>
            <a:r>
              <a:rPr lang="en-GB" sz="5100" b="1" dirty="0" smtClean="0"/>
              <a:t>Processing,</a:t>
            </a:r>
            <a:r>
              <a:rPr lang="en-US" sz="5100" dirty="0"/>
              <a:t> </a:t>
            </a:r>
            <a:r>
              <a:rPr lang="en-US" sz="5100" i="1" u="sng" dirty="0" smtClean="0"/>
              <a:t>1st </a:t>
            </a:r>
            <a:r>
              <a:rPr lang="en-US" sz="5100" i="1" u="sng" dirty="0"/>
              <a:t>edition </a:t>
            </a:r>
            <a:r>
              <a:rPr lang="en-US" sz="5100" dirty="0" smtClean="0"/>
              <a:t>Prentice-Hall ,ePUB, 2014.</a:t>
            </a:r>
            <a:r>
              <a:rPr lang="en-GB" sz="5100" b="1" dirty="0" smtClean="0"/>
              <a:t> </a:t>
            </a:r>
          </a:p>
          <a:p>
            <a:pPr marL="0" indent="0" algn="just">
              <a:buNone/>
            </a:pPr>
            <a:endParaRPr lang="en-GB" sz="5100" b="1" dirty="0" smtClean="0"/>
          </a:p>
          <a:p>
            <a:pPr algn="just"/>
            <a:r>
              <a:rPr lang="en-US" sz="5100" dirty="0"/>
              <a:t>J.G. Proakis </a:t>
            </a:r>
            <a:r>
              <a:rPr lang="en-US" sz="5100" dirty="0" smtClean="0"/>
              <a:t>, </a:t>
            </a:r>
            <a:r>
              <a:rPr lang="en-GB" sz="5100" b="1" dirty="0" smtClean="0"/>
              <a:t>Digital </a:t>
            </a:r>
            <a:r>
              <a:rPr lang="en-GB" sz="5100" b="1" dirty="0"/>
              <a:t>Signal Processing Using </a:t>
            </a:r>
            <a:r>
              <a:rPr lang="en-GB" sz="5100" b="1" dirty="0" smtClean="0"/>
              <a:t>MATLAB, </a:t>
            </a:r>
            <a:r>
              <a:rPr lang="en-US" sz="5100" i="1" u="sng" dirty="0" smtClean="0"/>
              <a:t>3rd </a:t>
            </a:r>
            <a:r>
              <a:rPr lang="en-US" sz="5100" i="1" u="sng" dirty="0"/>
              <a:t>edition</a:t>
            </a:r>
            <a:r>
              <a:rPr lang="en-US" sz="5100" dirty="0"/>
              <a:t>, </a:t>
            </a:r>
            <a:r>
              <a:rPr lang="en-US" sz="5100" dirty="0" smtClean="0"/>
              <a:t>Cengage Learning </a:t>
            </a:r>
            <a:r>
              <a:rPr lang="en-US" sz="5100" dirty="0"/>
              <a:t>, </a:t>
            </a:r>
            <a:r>
              <a:rPr lang="en-US" sz="5100" dirty="0" smtClean="0"/>
              <a:t>2012.</a:t>
            </a:r>
            <a:endParaRPr lang="en-GB" sz="5100" b="1" dirty="0"/>
          </a:p>
          <a:p>
            <a:pPr marL="0" indent="0" algn="just">
              <a:buNone/>
            </a:pPr>
            <a:endParaRPr lang="en-GB" sz="2800" b="1" dirty="0"/>
          </a:p>
          <a:p>
            <a:pPr algn="just"/>
            <a:endParaRPr lang="en-US" sz="2800" dirty="0" smtClean="0"/>
          </a:p>
          <a:p>
            <a:pPr algn="just"/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</a:t>
            </a:r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pPr marL="0" indent="0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3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8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en-GB" sz="3200" dirty="0" smtClean="0"/>
              <a:t>     </a:t>
            </a:r>
            <a:br>
              <a:rPr lang="en-GB" sz="3200" dirty="0" smtClean="0"/>
            </a:br>
            <a:r>
              <a:rPr lang="en-GB" sz="3200" dirty="0"/>
              <a:t> </a:t>
            </a:r>
            <a:r>
              <a:rPr lang="en-GB" sz="3200" dirty="0" smtClean="0"/>
              <a:t>               </a:t>
            </a:r>
            <a:br>
              <a:rPr lang="en-GB" sz="3200" dirty="0" smtClean="0"/>
            </a:br>
            <a:r>
              <a:rPr lang="en-GB" sz="3200" dirty="0" smtClean="0"/>
              <a:t>                </a:t>
            </a:r>
            <a:r>
              <a:rPr lang="en-US" sz="3600" b="1" dirty="0" smtClean="0"/>
              <a:t>Applications of DSP: Image Processing</a:t>
            </a:r>
            <a:r>
              <a:rPr lang="ar-SA" sz="3600" b="1" dirty="0"/>
              <a:t/>
            </a:r>
            <a:br>
              <a:rPr lang="ar-SA" sz="3600" b="1" dirty="0"/>
            </a:br>
            <a:r>
              <a:rPr lang="ar-SA" sz="4900" dirty="0"/>
              <a:t/>
            </a:r>
            <a:br>
              <a:rPr lang="ar-SA" sz="4900" dirty="0"/>
            </a:br>
            <a:endParaRPr lang="en-GB" sz="49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30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3246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1600200"/>
            <a:ext cx="8160488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611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en-GB" sz="3200" dirty="0" smtClean="0"/>
              <a:t>     </a:t>
            </a:r>
            <a:br>
              <a:rPr lang="en-GB" sz="3200" dirty="0" smtClean="0"/>
            </a:br>
            <a:r>
              <a:rPr lang="en-GB" sz="3200" dirty="0"/>
              <a:t> </a:t>
            </a:r>
            <a:r>
              <a:rPr lang="en-GB" sz="3200" dirty="0" smtClean="0"/>
              <a:t>               </a:t>
            </a:r>
            <a:br>
              <a:rPr lang="en-GB" sz="3200" dirty="0" smtClean="0"/>
            </a:br>
            <a:r>
              <a:rPr lang="en-GB" sz="3200" dirty="0" smtClean="0"/>
              <a:t>           </a:t>
            </a:r>
            <a:r>
              <a:rPr lang="en-US" sz="4900" b="1" dirty="0" smtClean="0"/>
              <a:t>Applications of DSP: Music</a:t>
            </a:r>
            <a:r>
              <a:rPr lang="ar-SA" sz="4900" dirty="0"/>
              <a:t/>
            </a:r>
            <a:br>
              <a:rPr lang="ar-SA" sz="4900" dirty="0"/>
            </a:br>
            <a:r>
              <a:rPr lang="ar-SA" sz="4900" dirty="0"/>
              <a:t/>
            </a:r>
            <a:br>
              <a:rPr lang="ar-SA" sz="4900" dirty="0"/>
            </a:br>
            <a:endParaRPr lang="en-GB" sz="49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31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3246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3820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611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en-GB" sz="3200" dirty="0" smtClean="0"/>
              <a:t>     </a:t>
            </a:r>
            <a:br>
              <a:rPr lang="en-GB" sz="3200" dirty="0" smtClean="0"/>
            </a:br>
            <a:r>
              <a:rPr lang="en-GB" sz="3200" dirty="0"/>
              <a:t> </a:t>
            </a:r>
            <a:r>
              <a:rPr lang="en-GB" sz="3200" dirty="0" smtClean="0"/>
              <a:t>               </a:t>
            </a:r>
            <a:br>
              <a:rPr lang="en-GB" sz="3200" dirty="0" smtClean="0"/>
            </a:br>
            <a:r>
              <a:rPr lang="en-GB" sz="4000" b="1" dirty="0" smtClean="0"/>
              <a:t>              </a:t>
            </a:r>
            <a:r>
              <a:rPr lang="en-US" sz="4000" b="1" dirty="0" smtClean="0"/>
              <a:t>Applications of DSP: Multimedia</a:t>
            </a:r>
            <a:r>
              <a:rPr lang="ar-SA" sz="4900" dirty="0"/>
              <a:t/>
            </a:r>
            <a:br>
              <a:rPr lang="ar-SA" sz="4900" dirty="0"/>
            </a:br>
            <a:r>
              <a:rPr lang="ar-SA" sz="4900" dirty="0"/>
              <a:t/>
            </a:r>
            <a:br>
              <a:rPr lang="ar-SA" sz="4900" dirty="0"/>
            </a:br>
            <a:endParaRPr lang="en-GB" sz="49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32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3246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83820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15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en-GB" sz="3200" dirty="0" smtClean="0"/>
              <a:t>     </a:t>
            </a:r>
            <a:br>
              <a:rPr lang="en-GB" sz="3200" dirty="0" smtClean="0"/>
            </a:br>
            <a:r>
              <a:rPr lang="en-GB" sz="3200" dirty="0"/>
              <a:t> </a:t>
            </a:r>
            <a:r>
              <a:rPr lang="en-GB" sz="3200" dirty="0" smtClean="0"/>
              <a:t>               </a:t>
            </a:r>
            <a:br>
              <a:rPr lang="en-GB" sz="3200" dirty="0" smtClean="0"/>
            </a:br>
            <a:r>
              <a:rPr lang="en-US" sz="4900" b="1" dirty="0" smtClean="0"/>
              <a:t>Applications of DSP</a:t>
            </a:r>
            <a:r>
              <a:rPr lang="ar-SA" sz="4900" b="1" dirty="0"/>
              <a:t/>
            </a:r>
            <a:br>
              <a:rPr lang="ar-SA" sz="4900" b="1" dirty="0"/>
            </a:br>
            <a:r>
              <a:rPr lang="ar-SA" sz="4900" b="1" dirty="0"/>
              <a:t/>
            </a:r>
            <a:br>
              <a:rPr lang="ar-SA" sz="4900" b="1" dirty="0"/>
            </a:br>
            <a:endParaRPr lang="en-GB" sz="49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33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3246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5588"/>
            <a:ext cx="8075613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583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n-GB" sz="3200" dirty="0" smtClean="0"/>
              <a:t>             </a:t>
            </a:r>
            <a:r>
              <a:rPr lang="en-GB" sz="3200" b="1" dirty="0" smtClean="0"/>
              <a:t>What </a:t>
            </a:r>
            <a:r>
              <a:rPr lang="en-GB" sz="3200" b="1" dirty="0"/>
              <a:t>is Digital Signal Processing?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304800" y="1524000"/>
            <a:ext cx="8438707" cy="4572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89013" indent="-989013" algn="just">
              <a:buNone/>
            </a:pPr>
            <a:r>
              <a:rPr lang="en-GB" sz="2800" b="1" dirty="0" smtClean="0"/>
              <a:t>Signal</a:t>
            </a:r>
            <a:r>
              <a:rPr lang="en-GB" sz="2800" dirty="0" smtClean="0"/>
              <a:t>:   It </a:t>
            </a:r>
            <a:r>
              <a:rPr lang="en-US" sz="2800" dirty="0" smtClean="0"/>
              <a:t>can be broadly defined as any physical quantity that varies as a time and/or space and has the ability to convey information, examples of these signals are: </a:t>
            </a:r>
          </a:p>
          <a:p>
            <a:pPr marL="1169988" indent="-1169988" algn="just">
              <a:buNone/>
            </a:pPr>
            <a:endParaRPr lang="en-US" sz="2800" dirty="0" smtClean="0"/>
          </a:p>
          <a:p>
            <a:pPr marL="1073150" indent="-179388" algn="just"/>
            <a:r>
              <a:rPr lang="en-US" sz="2800" b="1" dirty="0" smtClean="0"/>
              <a:t>Electrical </a:t>
            </a:r>
            <a:r>
              <a:rPr lang="en-US" sz="2800" b="1" dirty="0"/>
              <a:t>signals</a:t>
            </a:r>
            <a:r>
              <a:rPr lang="en-US" sz="2800" dirty="0"/>
              <a:t>: currents and voltages in AC circuits, radio communications signals, video signals etc.</a:t>
            </a:r>
          </a:p>
          <a:p>
            <a:pPr marL="1073150" indent="-179388" algn="just"/>
            <a:r>
              <a:rPr lang="en-US" sz="2800" b="1" dirty="0"/>
              <a:t>Mechanical signals</a:t>
            </a:r>
            <a:r>
              <a:rPr lang="en-US" sz="2800" dirty="0"/>
              <a:t>: sound or pressure waves, vibrations in a structure, earthquakes, etc.</a:t>
            </a:r>
          </a:p>
          <a:p>
            <a:pPr marL="1076325" indent="-182563" algn="just"/>
            <a:r>
              <a:rPr lang="en-US" sz="2800" b="1" dirty="0"/>
              <a:t>Biomedical signals</a:t>
            </a:r>
            <a:r>
              <a:rPr lang="en-US" sz="2800" dirty="0"/>
              <a:t>: electro-encephalogram, lung and heart monitoring, X-ray and other types of </a:t>
            </a:r>
            <a:r>
              <a:rPr lang="en-US" sz="2800" dirty="0" smtClean="0"/>
              <a:t>images.</a:t>
            </a:r>
            <a:endParaRPr lang="en-US" sz="2800" dirty="0"/>
          </a:p>
          <a:p>
            <a:pPr marL="1073150" indent="-179388" algn="just"/>
            <a:r>
              <a:rPr lang="en-US" sz="2800" b="1" dirty="0"/>
              <a:t>Finance</a:t>
            </a:r>
            <a:r>
              <a:rPr lang="en-US" sz="2800" dirty="0"/>
              <a:t>: time variations of a stock value or a market </a:t>
            </a:r>
            <a:r>
              <a:rPr lang="en-US" sz="2800" dirty="0" smtClean="0"/>
              <a:t>index.</a:t>
            </a:r>
          </a:p>
          <a:p>
            <a:pPr marL="0" indent="0">
              <a:buNone/>
            </a:pPr>
            <a:endParaRPr lang="en-GB" sz="2800" b="1" dirty="0" smtClean="0"/>
          </a:p>
          <a:p>
            <a:pPr marL="2062163" indent="-2062163">
              <a:buNone/>
            </a:pPr>
            <a:r>
              <a:rPr lang="en-GB" sz="2800" b="1" dirty="0" smtClean="0"/>
              <a:t>Digital Signal: </a:t>
            </a:r>
            <a:r>
              <a:rPr lang="en-GB" sz="2800" dirty="0" smtClean="0"/>
              <a:t>operating </a:t>
            </a:r>
            <a:r>
              <a:rPr lang="en-GB" sz="2800" dirty="0"/>
              <a:t>by the use of discrete signals to </a:t>
            </a:r>
            <a:r>
              <a:rPr lang="en-GB" sz="2800" dirty="0" smtClean="0"/>
              <a:t>represent data in </a:t>
            </a:r>
            <a:r>
              <a:rPr lang="en-GB" sz="2800" dirty="0"/>
              <a:t>the form of numbers. </a:t>
            </a:r>
            <a:endParaRPr lang="en-US" sz="28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4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91200" y="6324600"/>
            <a:ext cx="32004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97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n-GB" sz="3200" dirty="0" smtClean="0"/>
              <a:t>             </a:t>
            </a:r>
            <a:r>
              <a:rPr lang="en-GB" sz="3200" b="1" dirty="0" smtClean="0"/>
              <a:t>What </a:t>
            </a:r>
            <a:r>
              <a:rPr lang="en-GB" sz="3200" b="1" dirty="0"/>
              <a:t>is Digital Signal Processing?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GB" sz="2800" b="1" dirty="0" smtClean="0"/>
              <a:t>Processing</a:t>
            </a:r>
            <a:r>
              <a:rPr lang="en-GB" sz="2800" b="1" dirty="0"/>
              <a:t>: </a:t>
            </a:r>
            <a:r>
              <a:rPr lang="en-GB" sz="2800" dirty="0"/>
              <a:t>a series operations performed according to </a:t>
            </a:r>
            <a:r>
              <a:rPr lang="en-GB" sz="2800" dirty="0" smtClean="0"/>
              <a:t>                       </a:t>
            </a:r>
          </a:p>
          <a:p>
            <a:pPr marL="0" indent="0" algn="just">
              <a:buNone/>
            </a:pPr>
            <a:r>
              <a:rPr lang="en-GB" sz="2800" dirty="0"/>
              <a:t> </a:t>
            </a:r>
            <a:r>
              <a:rPr lang="en-GB" sz="2800" dirty="0" smtClean="0"/>
              <a:t>                     programmed instructions.</a:t>
            </a:r>
            <a:endParaRPr lang="en-GB" sz="2800" dirty="0"/>
          </a:p>
          <a:p>
            <a:pPr marL="0" indent="0" algn="just">
              <a:buNone/>
            </a:pPr>
            <a:endParaRPr lang="en-US" sz="2800" dirty="0" smtClean="0"/>
          </a:p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 smtClean="0"/>
          </a:p>
          <a:p>
            <a:pPr marL="0" indent="0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5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730" y="2667000"/>
            <a:ext cx="5511209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27" y="3886200"/>
            <a:ext cx="743902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3246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76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n-GB" sz="3200" dirty="0" smtClean="0"/>
              <a:t>             </a:t>
            </a:r>
            <a:r>
              <a:rPr lang="en-GB" sz="3200" b="1" dirty="0" smtClean="0"/>
              <a:t>What </a:t>
            </a:r>
            <a:r>
              <a:rPr lang="en-GB" sz="3200" b="1" dirty="0"/>
              <a:t>is Digital Signal Processing?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 smtClean="0"/>
          </a:p>
          <a:p>
            <a:pPr marL="0" indent="0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6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3246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111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3200"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Converting a continuously changing waveform (analog) into a series of discrete levels (digital)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3315" name="Picture 3" descr="Filtered DAC Outpu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61" y="2895600"/>
            <a:ext cx="3733800" cy="314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DAC Output Wavefor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872563"/>
            <a:ext cx="37338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90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n-GB" sz="3200" dirty="0" smtClean="0"/>
              <a:t>             </a:t>
            </a:r>
            <a:r>
              <a:rPr lang="en-GB" sz="3200" b="1" dirty="0" smtClean="0"/>
              <a:t>What </a:t>
            </a:r>
            <a:r>
              <a:rPr lang="en-GB" sz="3200" b="1" dirty="0"/>
              <a:t>is Digital Signal Processing?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 smtClean="0"/>
          </a:p>
          <a:p>
            <a:pPr marL="0" indent="0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7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3246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40" y="1676400"/>
            <a:ext cx="7333334" cy="44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468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n-GB" sz="3200" dirty="0" smtClean="0"/>
              <a:t>             </a:t>
            </a:r>
            <a:r>
              <a:rPr lang="en-GB" sz="3200" b="1" dirty="0" smtClean="0"/>
              <a:t>What </a:t>
            </a:r>
            <a:r>
              <a:rPr lang="en-GB" sz="3200" b="1" dirty="0"/>
              <a:t>is Digital Signal Processing?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 smtClean="0"/>
          </a:p>
          <a:p>
            <a:pPr marL="0" indent="0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8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3246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1600200"/>
            <a:ext cx="8160488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979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n-GB" sz="3200" dirty="0" smtClean="0"/>
              <a:t>             </a:t>
            </a:r>
            <a:r>
              <a:rPr lang="en-GB" sz="3200" b="1" dirty="0" smtClean="0"/>
              <a:t>What </a:t>
            </a:r>
            <a:r>
              <a:rPr lang="en-GB" sz="3200" b="1" dirty="0"/>
              <a:t>is Digital Signal Processing?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04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7707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800" dirty="0" smtClean="0"/>
          </a:p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 smtClean="0"/>
          </a:p>
          <a:p>
            <a:pPr marL="0" indent="0">
              <a:buNone/>
            </a:pPr>
            <a:endParaRPr lang="en-GB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z="1600" b="1" smtClean="0">
                <a:solidFill>
                  <a:schemeClr val="tx1"/>
                </a:solidFill>
              </a:rPr>
              <a:pPr algn="ctr"/>
              <a:t>9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324600"/>
            <a:ext cx="3276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Dept. of Computer and Software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4518837" cy="2043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990600" y="4267200"/>
            <a:ext cx="7467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discrete signal is discrete in time but continuous in </a:t>
            </a:r>
            <a:r>
              <a:rPr lang="en-GB" dirty="0" smtClean="0"/>
              <a:t>amplitude.</a:t>
            </a:r>
          </a:p>
          <a:p>
            <a:endParaRPr lang="en-GB" dirty="0"/>
          </a:p>
          <a:p>
            <a:r>
              <a:rPr lang="en-GB" dirty="0" smtClean="0"/>
              <a:t>digital </a:t>
            </a:r>
            <a:r>
              <a:rPr lang="en-GB" dirty="0"/>
              <a:t>signal is discrete in both time and amplitude.</a:t>
            </a:r>
          </a:p>
        </p:txBody>
      </p:sp>
    </p:spTree>
    <p:extLst>
      <p:ext uri="{BB962C8B-B14F-4D97-AF65-F5344CB8AC3E}">
        <p14:creationId xmlns:p14="http://schemas.microsoft.com/office/powerpoint/2010/main" val="382230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2186</TotalTime>
  <Words>1419</Words>
  <Application>Microsoft Office PowerPoint</Application>
  <PresentationFormat>On-screen Show (4:3)</PresentationFormat>
  <Paragraphs>276</Paragraphs>
  <Slides>33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PowerPoint Presentation</vt:lpstr>
      <vt:lpstr>Course Overview</vt:lpstr>
      <vt:lpstr>Books </vt:lpstr>
      <vt:lpstr>             What is Digital Signal Processing? </vt:lpstr>
      <vt:lpstr>             What is Digital Signal Processing? </vt:lpstr>
      <vt:lpstr>             What is Digital Signal Processing? </vt:lpstr>
      <vt:lpstr>             What is Digital Signal Processing? </vt:lpstr>
      <vt:lpstr>             What is Digital Signal Processing? </vt:lpstr>
      <vt:lpstr>             What is Digital Signal Processing? </vt:lpstr>
      <vt:lpstr>             The Concepts of Signals and Systems</vt:lpstr>
      <vt:lpstr>             The Concepts of Signals and Systems</vt:lpstr>
      <vt:lpstr>             The Concepts of Signals and Systems</vt:lpstr>
      <vt:lpstr>             The Concepts of Signals and Systems</vt:lpstr>
      <vt:lpstr>                  Basic components of a DSP System </vt:lpstr>
      <vt:lpstr>                  Basic components of a DSP System </vt:lpstr>
      <vt:lpstr>                  Basic components of a DSP System </vt:lpstr>
      <vt:lpstr>             DSP Implementation –Analog/Digital Conversion</vt:lpstr>
      <vt:lpstr>             DSP Implementation –Analog/Digital Conversion</vt:lpstr>
      <vt:lpstr>             DSP Chips : Special Purpose Hardware</vt:lpstr>
      <vt:lpstr>                                        Limitations of DSP-Aliasing  Most signals are analog in nature, and have to be sampled. </vt:lpstr>
      <vt:lpstr>                                        Limitations of DSP - Antialiasing Filter  </vt:lpstr>
      <vt:lpstr>                                         Limitations of DSP – Frequency Resolution  </vt:lpstr>
      <vt:lpstr>                                         Limitations of DSP – Quantization Error  </vt:lpstr>
      <vt:lpstr>                       Advantages of Digital over Analog Signal Processing  </vt:lpstr>
      <vt:lpstr>                       Advantages of Digital over Analog Signal Processing  </vt:lpstr>
      <vt:lpstr>                                   Applications of DSP-Radar  </vt:lpstr>
      <vt:lpstr>                                       Applications of DSP: Biomedical  </vt:lpstr>
      <vt:lpstr>                             Applications of DSP: Speech  </vt:lpstr>
      <vt:lpstr>                                   Applications of DSP: Communications  </vt:lpstr>
      <vt:lpstr>                                       Applications of DSP: Image Processing  </vt:lpstr>
      <vt:lpstr>                                  Applications of DSP: Music  </vt:lpstr>
      <vt:lpstr>                                     Applications of DSP: Multimedia  </vt:lpstr>
      <vt:lpstr>                       Applications of DSP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Eager</dc:creator>
  <cp:lastModifiedBy>Eager</cp:lastModifiedBy>
  <cp:revision>54</cp:revision>
  <dcterms:created xsi:type="dcterms:W3CDTF">2006-08-16T00:00:00Z</dcterms:created>
  <dcterms:modified xsi:type="dcterms:W3CDTF">2015-01-13T18:20:52Z</dcterms:modified>
</cp:coreProperties>
</file>